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40"/>
  </p:notesMasterIdLst>
  <p:handoutMasterIdLst>
    <p:handoutMasterId r:id="rId41"/>
  </p:handoutMasterIdLst>
  <p:sldIdLst>
    <p:sldId id="706" r:id="rId2"/>
    <p:sldId id="1002" r:id="rId3"/>
    <p:sldId id="1011" r:id="rId4"/>
    <p:sldId id="901" r:id="rId5"/>
    <p:sldId id="904" r:id="rId6"/>
    <p:sldId id="903" r:id="rId7"/>
    <p:sldId id="902" r:id="rId8"/>
    <p:sldId id="1013" r:id="rId9"/>
    <p:sldId id="1014" r:id="rId10"/>
    <p:sldId id="1015" r:id="rId11"/>
    <p:sldId id="873" r:id="rId12"/>
    <p:sldId id="808" r:id="rId13"/>
    <p:sldId id="1016" r:id="rId14"/>
    <p:sldId id="814" r:id="rId15"/>
    <p:sldId id="1018" r:id="rId16"/>
    <p:sldId id="1019" r:id="rId17"/>
    <p:sldId id="1020" r:id="rId18"/>
    <p:sldId id="949" r:id="rId19"/>
    <p:sldId id="1022" r:id="rId20"/>
    <p:sldId id="1193" r:id="rId21"/>
    <p:sldId id="1028" r:id="rId22"/>
    <p:sldId id="820" r:id="rId23"/>
    <p:sldId id="1030" r:id="rId24"/>
    <p:sldId id="797" r:id="rId25"/>
    <p:sldId id="796" r:id="rId26"/>
    <p:sldId id="816" r:id="rId27"/>
    <p:sldId id="847" r:id="rId28"/>
    <p:sldId id="856" r:id="rId29"/>
    <p:sldId id="866" r:id="rId30"/>
    <p:sldId id="844" r:id="rId31"/>
    <p:sldId id="821" r:id="rId32"/>
    <p:sldId id="822" r:id="rId33"/>
    <p:sldId id="809" r:id="rId34"/>
    <p:sldId id="810" r:id="rId35"/>
    <p:sldId id="825" r:id="rId36"/>
    <p:sldId id="845" r:id="rId37"/>
    <p:sldId id="849" r:id="rId38"/>
    <p:sldId id="806" r:id="rId39"/>
  </p:sldIdLst>
  <p:sldSz cx="12192000" cy="6858000"/>
  <p:notesSz cx="9345613" cy="70453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24" autoAdjust="0"/>
  </p:normalViewPr>
  <p:slideViewPr>
    <p:cSldViewPr>
      <p:cViewPr varScale="1">
        <p:scale>
          <a:sx n="55" d="100"/>
          <a:sy n="55" d="100"/>
        </p:scale>
        <p:origin x="1004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BE934C-C8FE-42ED-A78E-83B927DBE9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49713" cy="352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338068-D91F-462F-9C9B-0C4E84DB906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94313" y="0"/>
            <a:ext cx="4049712" cy="352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0D022EC-55D2-4D70-AA18-CC3C0AD701BF}" type="datetimeFigureOut">
              <a:rPr lang="en-US"/>
              <a:pPr>
                <a:defRPr/>
              </a:pPr>
              <a:t>2/1/2022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6D7D5D-DC35-4CFA-8C1C-F22E601B9C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691313"/>
            <a:ext cx="4049713" cy="352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5624F9-7397-48B9-9E77-685155A137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94313" y="6691313"/>
            <a:ext cx="4049712" cy="3524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F5D8648-D88B-42E8-9A33-9D8FD11485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3C3408-745B-463E-8ECD-697B99ED53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49713" cy="352425"/>
          </a:xfrm>
          <a:prstGeom prst="rect">
            <a:avLst/>
          </a:prstGeom>
        </p:spPr>
        <p:txBody>
          <a:bodyPr vert="horz" lIns="93662" tIns="46831" rIns="93662" bIns="4683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782869-3598-4757-8A99-AE815E39AB9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294313" y="0"/>
            <a:ext cx="4049712" cy="352425"/>
          </a:xfrm>
          <a:prstGeom prst="rect">
            <a:avLst/>
          </a:prstGeom>
        </p:spPr>
        <p:txBody>
          <a:bodyPr vert="horz" lIns="93662" tIns="46831" rIns="93662" bIns="4683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BFC81CE-E253-4816-A187-03A0506D07CB}" type="datetimeFigureOut">
              <a:rPr lang="en-US"/>
              <a:pPr>
                <a:defRPr/>
              </a:pPr>
              <a:t>2/1/2022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070312A-3753-4999-BA19-0055C96A99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25688" y="528638"/>
            <a:ext cx="4694237" cy="2641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662" tIns="46831" rIns="93662" bIns="468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74CC1A8-23C2-4AC1-A268-BFB78C6DA5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35038" y="3346450"/>
            <a:ext cx="7475537" cy="3170238"/>
          </a:xfrm>
          <a:prstGeom prst="rect">
            <a:avLst/>
          </a:prstGeom>
        </p:spPr>
        <p:txBody>
          <a:bodyPr vert="horz" lIns="93662" tIns="46831" rIns="93662" bIns="4683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FF4656-684D-4C7F-A342-436613A9F73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691313"/>
            <a:ext cx="4049713" cy="352425"/>
          </a:xfrm>
          <a:prstGeom prst="rect">
            <a:avLst/>
          </a:prstGeom>
        </p:spPr>
        <p:txBody>
          <a:bodyPr vert="horz" lIns="93662" tIns="46831" rIns="93662" bIns="4683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55E7CF-BD78-4EE4-BE7E-71125417F4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294313" y="6691313"/>
            <a:ext cx="4049712" cy="352425"/>
          </a:xfrm>
          <a:prstGeom prst="rect">
            <a:avLst/>
          </a:prstGeom>
        </p:spPr>
        <p:txBody>
          <a:bodyPr vert="horz" wrap="square" lIns="93662" tIns="46831" rIns="93662" bIns="468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23493A5-0368-4567-86E7-D77C00CA60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iwan-innovation.org.tw/manage/admin/tiny_upload/BMI_1.pdf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wizxpand.com/what-is-persona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CFA3B2B8-2A6B-4309-A9E3-4B9E06BAAE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EDF7ED69-ED84-42EE-B07A-95F4DF6F46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1B230625-D5C5-4DE7-879C-3DC3214093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E52B3B0-5AF5-4D00-B08E-5E13BD4E262D}" type="slidenum">
              <a:rPr lang="en-US" altLang="en-US" smtClean="0">
                <a:latin typeface="Calibri" panose="020F0502020204030204" pitchFamily="34" charset="0"/>
              </a:rPr>
              <a:pPr/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>
            <a:extLst>
              <a:ext uri="{FF2B5EF4-FFF2-40B4-BE49-F238E27FC236}">
                <a16:creationId xmlns:a16="http://schemas.microsoft.com/office/drawing/2014/main" id="{DE234D40-8A47-4953-8B08-6797887918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1475" y="696913"/>
            <a:ext cx="6115050" cy="3440112"/>
          </a:xfrm>
          <a:ln/>
        </p:spPr>
      </p:sp>
      <p:sp>
        <p:nvSpPr>
          <p:cNvPr id="148483" name="Notes Placeholder 2">
            <a:extLst>
              <a:ext uri="{FF2B5EF4-FFF2-40B4-BE49-F238E27FC236}">
                <a16:creationId xmlns:a16="http://schemas.microsoft.com/office/drawing/2014/main" id="{5689CBD9-2651-4D0B-84F4-F0142D074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dirty="0">
                <a:hlinkClick r:id="rId3"/>
              </a:rPr>
              <a:t>http://www.taiwan-innovation.org.tw/manage/admin/tiny_upload/BMI_1.pdf</a:t>
            </a:r>
            <a:endParaRPr lang="en-US" altLang="en-US" sz="12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200" dirty="0">
                <a:hlinkClick r:id="rId4"/>
              </a:rPr>
              <a:t>http://www.wizxpand.com/what-is-persona/</a:t>
            </a:r>
            <a:r>
              <a:rPr lang="en-US" altLang="zh-TW" sz="1200" dirty="0"/>
              <a:t> </a:t>
            </a:r>
            <a:r>
              <a:rPr lang="zh-TW" altLang="en-US" sz="1200" dirty="0"/>
              <a:t> </a:t>
            </a:r>
            <a:endParaRPr lang="en-US" altLang="en-US" sz="1200" dirty="0"/>
          </a:p>
          <a:p>
            <a:endParaRPr lang="en-US" altLang="en-US" dirty="0"/>
          </a:p>
        </p:txBody>
      </p:sp>
      <p:sp>
        <p:nvSpPr>
          <p:cNvPr id="148484" name="Slide Number Placeholder 3">
            <a:extLst>
              <a:ext uri="{FF2B5EF4-FFF2-40B4-BE49-F238E27FC236}">
                <a16:creationId xmlns:a16="http://schemas.microsoft.com/office/drawing/2014/main" id="{CFD7AF58-C72C-4609-B7A0-9F3662F76D9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745538"/>
            <a:ext cx="2971800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16" tIns="45208" rIns="90416" bIns="45208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A3000379-9621-444A-8D2B-126041C1B6C9}" type="slidenum">
              <a:rPr lang="en-US" altLang="zh-TW" b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zh-TW" b="0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1D857FD5-A94E-4DA6-9768-455AE1849A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AB8C90A1-C461-4C21-866C-EF6929A8D5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689D2CEB-F31E-406A-AB4F-A256CB1DB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35D4E2B-9436-483D-86EF-E0B36B5F5F98}" type="slidenum">
              <a:rPr lang="en-US" altLang="en-US" smtClean="0">
                <a:latin typeface="Calibri" panose="020F0502020204030204" pitchFamily="34" charset="0"/>
              </a:rPr>
              <a:pPr/>
              <a:t>11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:a16="http://schemas.microsoft.com/office/drawing/2014/main" id="{274EECCC-43B6-46F7-9608-8334966A50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1475" y="696913"/>
            <a:ext cx="6115050" cy="3440112"/>
          </a:xfrm>
          <a:ln/>
        </p:spPr>
      </p:sp>
      <p:sp>
        <p:nvSpPr>
          <p:cNvPr id="70659" name="Notes Placeholder 2">
            <a:extLst>
              <a:ext uri="{FF2B5EF4-FFF2-40B4-BE49-F238E27FC236}">
                <a16:creationId xmlns:a16="http://schemas.microsoft.com/office/drawing/2014/main" id="{1D2F3948-7310-4CE9-823A-CC12FCCFA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>
                <a:ea typeface="PMingLiU" panose="02020500000000000000" pitchFamily="18" charset="-120"/>
              </a:rPr>
              <a:t>http://5grow.com/archives/603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3493A5-0368-4567-86E7-D77C00CA6021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367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8973FA1B-1D11-4BFD-95C3-DFA478A606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CFCE5202-E840-44FA-AACC-C788BFE4A58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D538AA7B-A2D4-4D77-BA74-4F90826DDD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F28854E-3964-4302-BB62-2FCDF0FDA88A}" type="slidenum">
              <a:rPr lang="en-US" altLang="en-US" smtClean="0">
                <a:latin typeface="Calibri" panose="020F0502020204030204" pitchFamily="34" charset="0"/>
              </a:rPr>
              <a:pPr/>
              <a:t>23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964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>
            <a:extLst>
              <a:ext uri="{FF2B5EF4-FFF2-40B4-BE49-F238E27FC236}">
                <a16:creationId xmlns:a16="http://schemas.microsoft.com/office/drawing/2014/main" id="{848BC8C7-6A41-4960-86BE-51B32BA1546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>
            <a:extLst>
              <a:ext uri="{FF2B5EF4-FFF2-40B4-BE49-F238E27FC236}">
                <a16:creationId xmlns:a16="http://schemas.microsoft.com/office/drawing/2014/main" id="{5C8E94A1-DFFA-45F2-A453-F898C7C3A0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82948" name="Slide Number Placeholder 3">
            <a:extLst>
              <a:ext uri="{FF2B5EF4-FFF2-40B4-BE49-F238E27FC236}">
                <a16:creationId xmlns:a16="http://schemas.microsoft.com/office/drawing/2014/main" id="{6858CA7A-6E8D-4B5C-98F5-CD5A9A77D0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98E5997-1FF0-4238-92E2-3E72C9314437}" type="slidenum">
              <a:rPr lang="en-US" altLang="en-US" smtClean="0">
                <a:latin typeface="Calibri" panose="020F0502020204030204" pitchFamily="34" charset="0"/>
              </a:rPr>
              <a:pPr/>
              <a:t>26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89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>
            <a:extLst>
              <a:ext uri="{FF2B5EF4-FFF2-40B4-BE49-F238E27FC236}">
                <a16:creationId xmlns:a16="http://schemas.microsoft.com/office/drawing/2014/main" id="{BF840CEC-4EE2-4FC2-B9D7-60AE6C8036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>
            <a:extLst>
              <a:ext uri="{FF2B5EF4-FFF2-40B4-BE49-F238E27FC236}">
                <a16:creationId xmlns:a16="http://schemas.microsoft.com/office/drawing/2014/main" id="{2B14465F-D946-4A2C-9E37-A161C1E1ED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84996" name="Slide Number Placeholder 3">
            <a:extLst>
              <a:ext uri="{FF2B5EF4-FFF2-40B4-BE49-F238E27FC236}">
                <a16:creationId xmlns:a16="http://schemas.microsoft.com/office/drawing/2014/main" id="{1F300B43-1A5D-4F07-8145-0CA2211117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CDC9A82-4599-4281-AEBE-F63617CB0697}" type="slidenum">
              <a:rPr lang="en-US" altLang="en-US" smtClean="0">
                <a:latin typeface="Calibri" panose="020F0502020204030204" pitchFamily="34" charset="0"/>
              </a:rPr>
              <a:pPr/>
              <a:t>27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435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49D9D030-BB2E-4C82-B9D1-39064965EC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9F2C0FF2-136E-47A6-9109-E3C3C7C70DC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43E1A583-D3AB-47E2-91AB-CD377A8192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05E6ED1-E1E8-4F4C-82E5-D2165F2F86D6}" type="slidenum">
              <a:rPr lang="en-US" altLang="en-US" smtClean="0">
                <a:latin typeface="Calibri" panose="020F0502020204030204" pitchFamily="34" charset="0"/>
              </a:rPr>
              <a:pPr/>
              <a:t>36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>
            <a:extLst>
              <a:ext uri="{FF2B5EF4-FFF2-40B4-BE49-F238E27FC236}">
                <a16:creationId xmlns:a16="http://schemas.microsoft.com/office/drawing/2014/main" id="{4FEE4ECA-564A-4568-991A-A73DE1AA9BC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>
            <a:extLst>
              <a:ext uri="{FF2B5EF4-FFF2-40B4-BE49-F238E27FC236}">
                <a16:creationId xmlns:a16="http://schemas.microsoft.com/office/drawing/2014/main" id="{497E68ED-785F-41BB-BF86-8ACFDC3E94C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74756" name="Slide Number Placeholder 3">
            <a:extLst>
              <a:ext uri="{FF2B5EF4-FFF2-40B4-BE49-F238E27FC236}">
                <a16:creationId xmlns:a16="http://schemas.microsoft.com/office/drawing/2014/main" id="{75531EDD-587E-45BF-ACE9-8FAE275628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4A7528C-37D3-4B18-B22F-F9D3F5161E8F}" type="slidenum">
              <a:rPr lang="en-US" altLang="en-US" smtClean="0">
                <a:latin typeface="Calibri" panose="020F0502020204030204" pitchFamily="34" charset="0"/>
              </a:rPr>
              <a:pPr/>
              <a:t>37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7995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E6DE3B88-1031-4AD6-AC2C-AE4311FE27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18B3C2F-C4A4-4C7F-9EB2-88E00593820D}" type="slidenum">
              <a:rPr lang="en-US" altLang="en-US" smtClean="0">
                <a:latin typeface="Calibri" panose="020F0502020204030204" pitchFamily="34" charset="0"/>
              </a:rPr>
              <a:pPr/>
              <a:t>38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0677DD0B-95F2-44F6-9E4D-C52357723A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6079F228-A106-41AA-8080-85F5EF8594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75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50C41E8-BA1D-4496-84C7-D472CBF5BA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693F4-27B7-4D23-9D1A-DAE1CEDED521}" type="datetimeFigureOut">
              <a:rPr lang="en-US" altLang="en-US"/>
              <a:pPr>
                <a:defRPr/>
              </a:pPr>
              <a:t>2/1/2022</a:t>
            </a:fld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EEE7FDA-C3A3-45CD-BD43-87443C26E7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7C0286B-DB71-406B-8186-381ED9F406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0E021-0CF7-4F57-A890-9103ED2246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53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CC20B9A-CD9D-42AA-BC82-40B3BBB30B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4BE9A-0CF0-4D4B-88C8-2E85861182DC}" type="datetimeFigureOut">
              <a:rPr lang="en-US" altLang="en-US"/>
              <a:pPr>
                <a:defRPr/>
              </a:pPr>
              <a:t>2/1/2022</a:t>
            </a:fld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9C31A94-2302-4074-A027-09F3972393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F584E25-DE22-4334-8A72-08339F0728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ECC6A-A6AA-437A-83B7-19BBD05A7D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16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FBA754E-BFF8-49BC-A2A2-5A8BF03615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06D058-ABFE-484C-BFB7-2AD29E5162CF}" type="datetimeFigureOut">
              <a:rPr lang="en-US" altLang="en-US"/>
              <a:pPr>
                <a:defRPr/>
              </a:pPr>
              <a:t>2/1/2022</a:t>
            </a:fld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2F36FDC-67F1-4470-ACCE-CFDDAE15B4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2FCF0AE-96C9-4D8B-A669-35299C4524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68539-4D8C-4CC7-B399-059BCF75DD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828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685800"/>
            <a:ext cx="56388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685800"/>
            <a:ext cx="56388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12298BB-ACD8-47C7-8330-73A1CEFEAC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2606B-AB7B-41E6-8306-A03104D96065}" type="datetimeFigureOut">
              <a:rPr lang="en-US" altLang="en-US"/>
              <a:pPr>
                <a:defRPr/>
              </a:pPr>
              <a:t>2/1/2022</a:t>
            </a:fld>
            <a:endParaRPr lang="en-US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CE82F6F-B6C7-4DBA-B8DA-A453EB2AB5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F980099-FC0D-4AC3-9F90-4349D50F22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5187E-2C0F-43AF-B6AB-579DBC0571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665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DE1869D-F849-49B0-BB14-908B6FA744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79F4C-E742-4DBD-A66E-60DCD1904AEB}" type="datetimeFigureOut">
              <a:rPr lang="en-US" altLang="en-US"/>
              <a:pPr>
                <a:defRPr/>
              </a:pPr>
              <a:t>2/1/2022</a:t>
            </a:fld>
            <a:endParaRPr lang="en-US" alt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249DD6F-E724-4276-8DEB-4CFC9DDB83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2D3DA32-E11A-4864-8068-45C765CD73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51C80-CBC5-46DB-8C4E-D4391DEC51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5578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7E79E4-5EE1-40FB-8529-52BD7CBD99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C3537-3192-4F66-BB54-DB8302CB3441}" type="datetimeFigureOut">
              <a:rPr lang="en-US" altLang="en-US"/>
              <a:pPr>
                <a:defRPr/>
              </a:pPr>
              <a:t>2/1/2022</a:t>
            </a:fld>
            <a:endParaRPr lang="en-US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BE908C-BD23-4937-B64A-352BD24F27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04271D-95E1-40ED-853D-BAEA3D8D8A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E795C-D6A8-46CB-A16F-04D219B7F0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59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674617A-424E-44E0-BFA9-D4602E3F51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DC448-5630-4753-BC52-560A85FB8C3F}" type="datetimeFigureOut">
              <a:rPr lang="en-US" altLang="en-US"/>
              <a:pPr>
                <a:defRPr/>
              </a:pPr>
              <a:t>2/1/2022</a:t>
            </a:fld>
            <a:endParaRPr lang="en-US" alt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E49C23B-9480-4C09-8FB0-4E2D3161AB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A22708F-D46D-4AA0-9511-217DB1CFAD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C4361-76B2-43D2-9C37-CA1E302B2D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4816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E47CF87-AB83-4A1A-A769-E931227F6D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37DB7-E4F8-41EA-A789-204437EDDAC6}" type="datetimeFigureOut">
              <a:rPr lang="en-US" altLang="en-US"/>
              <a:pPr>
                <a:defRPr/>
              </a:pPr>
              <a:t>2/1/2022</a:t>
            </a:fld>
            <a:endParaRPr lang="en-US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151CB3A-CB6E-49A5-887D-8987AADA44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A3A3983-FD83-4005-8594-FA1958DF81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F3FE0-B87D-4C53-8AD9-4005085160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2869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95D2DDA-DB7D-44B4-A3F3-532FD49D4E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4C302-0C17-4A08-92D1-CE2F52CA8414}" type="datetimeFigureOut">
              <a:rPr lang="en-US" altLang="en-US"/>
              <a:pPr>
                <a:defRPr/>
              </a:pPr>
              <a:t>2/1/2022</a:t>
            </a:fld>
            <a:endParaRPr lang="en-US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0667A23-FBB9-4902-A48E-4E23DA5D03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648F6C6-EC39-49A4-94F2-8C835EFBB3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EA438-5F3A-40A4-9EA5-153A139A33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000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676EAF5-841B-4EC3-88D4-EEC4175A7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1C210-17C1-4FA6-97DC-D8A14AD19877}" type="datetimeFigureOut">
              <a:rPr lang="en-US" altLang="en-US"/>
              <a:pPr>
                <a:defRPr/>
              </a:pPr>
              <a:t>2/1/2022</a:t>
            </a:fld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74E69A5-765F-4443-B6EC-27EEF76F8C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2BE11A6-31FB-49C5-A042-2407F2B06C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A818B-64F5-4188-9E15-37F9251354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985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0"/>
            <a:ext cx="2997200" cy="6172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8788400" cy="6172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FE36E4E-444F-4A2F-ABEC-9EBE15E69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57D0C-8B81-44C8-A379-A30F47A6025E}" type="datetimeFigureOut">
              <a:rPr lang="en-US" altLang="en-US"/>
              <a:pPr>
                <a:defRPr/>
              </a:pPr>
              <a:t>2/1/2022</a:t>
            </a:fld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788C89-CEC2-460A-920B-10CDA2F077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E00E55D-FC9B-4DB7-B61A-A969919A4B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E2423-CD51-46E2-BA22-A21D544956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6421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88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04800" y="685800"/>
            <a:ext cx="11480800" cy="5486400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6A08631-5DFC-424E-897E-8E614D21C7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C7180-BF89-484E-ACB1-DE3CB12ACA43}" type="datetimeFigureOut">
              <a:rPr lang="en-US" altLang="en-US"/>
              <a:pPr>
                <a:defRPr/>
              </a:pPr>
              <a:t>2/1/2022</a:t>
            </a:fld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D24C609-69EE-4DC9-876D-9FF1A78AEF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2B4A169-BB2E-46AB-90EF-109183A0AB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5B1D5-A0A2-49A2-A58F-D29FB8DD20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1041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988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685800"/>
            <a:ext cx="56388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46800" y="685800"/>
            <a:ext cx="5638800" cy="54864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4DF45B8-F680-4642-9D9C-70E4037B38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93AE5-7E88-4C5C-9DAD-FA9335E34FE1}" type="datetimeFigureOut">
              <a:rPr lang="en-US" altLang="en-US"/>
              <a:pPr>
                <a:defRPr/>
              </a:pPr>
              <a:t>2/1/2022</a:t>
            </a:fld>
            <a:endParaRPr lang="en-US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9BC7C63-4298-4FF4-9361-899FD55183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3D690F6-7350-42C1-A080-9E5679C011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9CF64-8CED-443E-8A0C-8D08F423B0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461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396B0-BC84-4C50-ABCB-6E6BE8B83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2BF10-7A01-413C-B901-ECD008F97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02067-2221-443D-8437-83F99E7B9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10609-B588-4D47-97E7-2EF7FE5BCA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169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781B8B7-71CC-4955-849C-2361320CB65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</a:lstStyle>
          <a:p>
            <a:pPr>
              <a:defRPr/>
            </a:pPr>
            <a:fld id="{143C99B1-0FF4-48A1-A9BE-F011335527CD}" type="datetimeFigureOut">
              <a:rPr lang="en-US" altLang="en-US"/>
              <a:pPr>
                <a:defRPr/>
              </a:pPr>
              <a:t>2/1/2022</a:t>
            </a:fld>
            <a:endParaRPr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4A46681-CCE9-415E-A360-20EB8C4061C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A91665D-5936-49D9-AE6B-9A283B15F27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</a:lstStyle>
          <a:p>
            <a:pPr>
              <a:defRPr/>
            </a:pPr>
            <a:fld id="{8022F8FF-CC19-4E9F-AB30-7825BFB420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BC0CB09-F2A1-4D1B-A945-DBEC00887F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1988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Slide Title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F347B4C-2A6D-43BC-9C40-7196489B00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685800"/>
            <a:ext cx="11480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Body Text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50CD4DBB-9333-4B9E-992C-28B92F5DCCF3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533400"/>
            <a:ext cx="11684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9D9F49DD-234D-41AE-A0A9-A8685CABE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7489" y="6432550"/>
            <a:ext cx="4354511" cy="369974"/>
          </a:xfrm>
          <a:prstGeom prst="rect">
            <a:avLst/>
          </a:prstGeom>
          <a:noFill/>
          <a:ln>
            <a:noFill/>
          </a:ln>
        </p:spPr>
        <p:txBody>
          <a:bodyPr wrap="square"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zh-TW" dirty="0">
                <a:ea typeface="PMingLiU" panose="02020500000000000000" pitchFamily="18" charset="-120"/>
              </a:rPr>
              <a:t>Startup Marketing &amp; Growth Hacking- </a:t>
            </a:r>
            <a:fld id="{07E15D0E-98F2-4382-88EB-39E48404898F}" type="slidenum">
              <a:rPr lang="en-US" altLang="zh-TW" smtClean="0">
                <a:ea typeface="PMingLiU" panose="02020500000000000000" pitchFamily="18" charset="-120"/>
              </a:rPr>
              <a:pPr eaLnBrk="1" hangingPunct="1">
                <a:defRPr/>
              </a:pPr>
              <a:t>‹#›</a:t>
            </a:fld>
            <a:endParaRPr lang="en-US" altLang="zh-TW" dirty="0">
              <a:ea typeface="PMingLiU" panose="02020500000000000000" pitchFamily="18" charset="-120"/>
            </a:endParaRPr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205BEAE0-95C3-4009-AA39-303BACAC4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6553200"/>
            <a:ext cx="4151313" cy="307975"/>
          </a:xfrm>
          <a:prstGeom prst="rect">
            <a:avLst/>
          </a:prstGeom>
          <a:noFill/>
          <a:ln>
            <a:noFill/>
          </a:ln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©"/>
              <a:defRPr/>
            </a:pPr>
            <a:r>
              <a:rPr lang="zh-TW" altLang="en-US" sz="1400" dirty="0">
                <a:ea typeface="新細明體" panose="02020500000000000000" pitchFamily="18" charset="-120"/>
              </a:rPr>
              <a:t> </a:t>
            </a:r>
            <a:r>
              <a:rPr lang="en-US" altLang="zh-TW" sz="1400" dirty="0">
                <a:ea typeface="新細明體" panose="02020500000000000000" pitchFamily="18" charset="-120"/>
              </a:rPr>
              <a:t>Minder Chen,  2022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  <p:sldLayoutId id="2147483999" r:id="rId13"/>
    <p:sldLayoutId id="2147484000" r:id="rId14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>
          <a:solidFill>
            <a:schemeClr val="tx2"/>
          </a:solidFill>
          <a:latin typeface="Arial" pitchFamily="34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857250" indent="-4000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400" b="1">
          <a:solidFill>
            <a:schemeClr val="tx1"/>
          </a:solidFill>
          <a:latin typeface="+mn-lt"/>
        </a:defRPr>
      </a:lvl2pPr>
      <a:lvl3pPr marL="120015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 b="1">
          <a:solidFill>
            <a:schemeClr val="tx1"/>
          </a:solidFill>
          <a:latin typeface="+mn-lt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600" b="1">
          <a:solidFill>
            <a:schemeClr val="tx1"/>
          </a:solidFill>
          <a:latin typeface="+mn-lt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chemeClr val="tx1"/>
          </a:solidFill>
          <a:latin typeface="+mn-lt"/>
        </a:defRPr>
      </a:lvl5pPr>
      <a:lvl6pPr marL="2457450" indent="-1714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chemeClr val="tx1"/>
          </a:solidFill>
          <a:latin typeface="+mn-lt"/>
        </a:defRPr>
      </a:lvl6pPr>
      <a:lvl7pPr marL="2914650" indent="-1714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chemeClr val="tx1"/>
          </a:solidFill>
          <a:latin typeface="+mn-lt"/>
        </a:defRPr>
      </a:lvl7pPr>
      <a:lvl8pPr marL="3371850" indent="-1714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chemeClr val="tx1"/>
          </a:solidFill>
          <a:latin typeface="+mn-lt"/>
        </a:defRPr>
      </a:lvl8pPr>
      <a:lvl9pPr marL="3829050" indent="-17145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stephencovey.com/7habits/7habits.php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eveblank.com/2010/03/04/perfection-by-subtraction-the-minimum-feature-set/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AISDALSLove" TargetMode="External"/><Relationship Id="rId4" Type="http://schemas.openxmlformats.org/officeDocument/2006/relationships/hyperlink" Target="https://en.wikipedia.org/wiki/AIDA_(marketing)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stcompany.com/3003888/everything-marketing-how-growth-hackers-redefine-game" TargetMode="External"/><Relationship Id="rId2" Type="http://schemas.openxmlformats.org/officeDocument/2006/relationships/hyperlink" Target="http://en.wikipedia.org/wiki/Lead_generation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ualtrics.com/ebooks-guides/optimize-business-decisions-with-conjoint-analysis/?utm_lp=hub-types-of-conjoint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steve_mullen/an-introduction-to-lean-canvas-5c17c469d3e0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app.enginius.biz/api/v1/resources/load/?resource_shortcut=enginius_chapter_principles3_chapter7&amp;access_token=77f3c6412508079d1afe0099107721834e28c088&amp;license_id=75345" TargetMode="External"/><Relationship Id="rId3" Type="http://schemas.openxmlformats.org/officeDocument/2006/relationships/hyperlink" Target="https://app.enginius.biz/api/v1/resources/load/?resource_shortcut=enginius_chapter_principles3_chapter2&amp;access_token=77f3c6412508079d1afe0099107721834e28c088&amp;license_id=75345" TargetMode="External"/><Relationship Id="rId7" Type="http://schemas.openxmlformats.org/officeDocument/2006/relationships/hyperlink" Target="https://app.enginius.biz/api/v1/resources/load/?resource_shortcut=enginius_chapter_principles3_chapter6&amp;access_token=77f3c6412508079d1afe0099107721834e28c088&amp;license_id=75345" TargetMode="External"/><Relationship Id="rId2" Type="http://schemas.openxmlformats.org/officeDocument/2006/relationships/hyperlink" Target="https://app.enginius.biz/api/v1/resources/load/?resource_shortcut=enginius_chapter_principles3_chapter1&amp;access_token=77f3c6412508079d1afe0099107721834e28c088&amp;license_id=75345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pp.enginius.biz/api/v1/resources/load/?resource_shortcut=enginius_chapter_principles3_chapter5&amp;access_token=77f3c6412508079d1afe0099107721834e28c088&amp;license_id=75345" TargetMode="External"/><Relationship Id="rId5" Type="http://schemas.openxmlformats.org/officeDocument/2006/relationships/hyperlink" Target="https://app.enginius.biz/api/v1/resources/load/?resource_shortcut=enginius_chapter_principles3_chapter4&amp;access_token=77f3c6412508079d1afe0099107721834e28c088&amp;license_id=75345" TargetMode="External"/><Relationship Id="rId10" Type="http://schemas.openxmlformats.org/officeDocument/2006/relationships/hyperlink" Target="https://app.enginius.biz/api/v1/resources/load/?resource_shortcut=enginius_chapter_principles3_chapter9&amp;access_token=77f3c6412508079d1afe0099107721834e28c088&amp;license_id=75345" TargetMode="External"/><Relationship Id="rId4" Type="http://schemas.openxmlformats.org/officeDocument/2006/relationships/hyperlink" Target="https://app.enginius.biz/api/v1/resources/load/?resource_shortcut=enginius_chapter_principles3_chapter3&amp;access_token=77f3c6412508079d1afe0099107721834e28c088&amp;license_id=75345" TargetMode="External"/><Relationship Id="rId9" Type="http://schemas.openxmlformats.org/officeDocument/2006/relationships/hyperlink" Target="https://app.enginius.biz/api/v1/resources/load/?resource_shortcut=enginius_chapter_principles3_chapter8&amp;access_token=77f3c6412508079d1afe0099107721834e28c088&amp;license_id=75345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dprol.files.wordpress.com/2014/06/growth-hacker-marketing-ryan-holiday.pdf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markstaton.files.wordpress.com/2013/11/the-definitive-guide-to-growth-hack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lideshare.net/DavidArnoux1/growth-hacking-guide-mindset-framework-and-tools" TargetMode="External"/><Relationship Id="rId5" Type="http://schemas.openxmlformats.org/officeDocument/2006/relationships/image" Target="../media/image37.png"/><Relationship Id="rId4" Type="http://schemas.openxmlformats.org/officeDocument/2006/relationships/hyperlink" Target="https://www.youtube.com/watch?v=YPjnhHdRZaE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startupclass.samaltman.com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://startupclass.samaltman.com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macmedia.com/wp-content/uploads/2012/11/full-mobile-color-copyright.jpe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klientboost.com/landing-pages/landing-page-value-proposition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giffconstable.com/2009/12/what-is-your-customer-acquisition-strategy-startup-marketing-tactics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ulgraham.com/growth.html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thenextweb.com/entrepreneur/2014/05/28/9-iconic-growth-hacks-tech-companies-used-pump-user-base/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jleclainche.com/a-smart-introduction-to-growth-hacking/" TargetMode="Externa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ndrewchen.co/how-to-be-a-growth-hacker-an-airbnbcraigslist-case-study/" TargetMode="Externa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dprol.files.wordpress.com/2014/06/growth-hacker-marketing-ryan-holiday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torrents4all.net/torrent/9013553/Growth_Hacker_Marketing_-_Ryan_Holiday_%5bepub_pdf" TargetMode="External"/><Relationship Id="rId4" Type="http://schemas.openxmlformats.org/officeDocument/2006/relationships/hyperlink" Target="http://mashable.com/2013/09/02/growth-hacking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hyperlink" Target="http://free-thinking-cap.blogspot.de/2011/11/aarrr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lideshare.net/dmc500hats/startup-metrics-for-pirates-long-version/" TargetMode="External"/><Relationship Id="rId5" Type="http://schemas.openxmlformats.org/officeDocument/2006/relationships/hyperlink" Target="https://www.youtube.com/watch?v=irjgfW0BIrw" TargetMode="External"/><Relationship Id="rId4" Type="http://schemas.openxmlformats.org/officeDocument/2006/relationships/hyperlink" Target="http://500hats.typepad.com/500blogs/2007/09/startup-metrics.html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8A8CB-63B4-4CEF-815A-5EDBE00FF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55113" cy="5492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3600" dirty="0"/>
              <a:t>Startup Marketing and Growth Hacking</a:t>
            </a:r>
            <a:endParaRPr lang="en-US" alt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AE30F0-5435-4E79-AD42-E8A13AB41B9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9336" y="817561"/>
            <a:ext cx="5045500" cy="33660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24" name="TextBox 9">
            <a:extLst>
              <a:ext uri="{FF2B5EF4-FFF2-40B4-BE49-F238E27FC236}">
                <a16:creationId xmlns:a16="http://schemas.microsoft.com/office/drawing/2014/main" id="{3F0C1BFF-E8BD-459E-9B1F-C36708E99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8327" y="4545799"/>
            <a:ext cx="9144000" cy="270843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Calibri" panose="020F0502020204030204" pitchFamily="34" charset="0"/>
              </a:rPr>
              <a:t>Big Data Marketing </a:t>
            </a:r>
          </a:p>
          <a:p>
            <a:pPr algn="ctr" eaLnBrk="1" hangingPunct="1"/>
            <a:r>
              <a:rPr lang="en-US" altLang="en-US" sz="2800" b="1" dirty="0">
                <a:latin typeface="Calibri" panose="020F0502020204030204" pitchFamily="34" charset="0"/>
              </a:rPr>
              <a:t>Minder Chen</a:t>
            </a:r>
            <a:r>
              <a:rPr lang="en-US" altLang="en-US" sz="2400" dirty="0">
                <a:latin typeface="Calibri" panose="020F0502020204030204" pitchFamily="34" charset="0"/>
              </a:rPr>
              <a:t>, Ph.D.  </a:t>
            </a:r>
          </a:p>
          <a:p>
            <a:pPr algn="ctr" eaLnBrk="1" hangingPunct="1"/>
            <a:r>
              <a:rPr lang="en-US" altLang="en-US" sz="2400" dirty="0">
                <a:latin typeface="Calibri" panose="020F0502020204030204" pitchFamily="34" charset="0"/>
              </a:rPr>
              <a:t>Professor of MIS</a:t>
            </a:r>
          </a:p>
          <a:p>
            <a:pPr algn="ctr" eaLnBrk="1" hangingPunct="1"/>
            <a:r>
              <a:rPr lang="en-US" altLang="en-US" sz="2400" dirty="0">
                <a:latin typeface="Calibri" panose="020F0502020204030204" pitchFamily="34" charset="0"/>
              </a:rPr>
              <a:t>Martin V. Smith School of Business &amp; Economics </a:t>
            </a:r>
            <a:br>
              <a:rPr lang="en-US" altLang="en-US" dirty="0">
                <a:latin typeface="Calibri" panose="020F0502020204030204" pitchFamily="34" charset="0"/>
              </a:rPr>
            </a:br>
            <a:r>
              <a:rPr lang="en-US" altLang="en-US" sz="2400" dirty="0">
                <a:latin typeface="Calibri" panose="020F0502020204030204" pitchFamily="34" charset="0"/>
              </a:rPr>
              <a:t>CSU Channel Islands</a:t>
            </a:r>
          </a:p>
          <a:p>
            <a:pPr algn="ctr" eaLnBrk="1" hangingPunct="1"/>
            <a:r>
              <a:rPr lang="en-US" altLang="en-US" sz="2400" dirty="0">
                <a:latin typeface="Calibri" panose="020F0502020204030204" pitchFamily="34" charset="0"/>
              </a:rPr>
              <a:t>minder.chen@csuci.edu</a:t>
            </a:r>
            <a:br>
              <a:rPr lang="en-US" altLang="en-US" dirty="0">
                <a:latin typeface="Calibri" panose="020F0502020204030204" pitchFamily="34" charset="0"/>
              </a:rPr>
            </a:br>
            <a:endParaRPr lang="en-US" altLang="en-US" dirty="0">
              <a:latin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610C388-6E32-4C71-B677-72274C7CF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984" y="764704"/>
            <a:ext cx="5526615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1">
            <a:extLst>
              <a:ext uri="{FF2B5EF4-FFF2-40B4-BE49-F238E27FC236}">
                <a16:creationId xmlns:a16="http://schemas.microsoft.com/office/drawing/2014/main" id="{3E3A93E2-8242-4B9D-A4E2-1732807C87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i="0">
                <a:latin typeface="DFKai-SB" panose="03000509000000000000" pitchFamily="65" charset="-120"/>
                <a:ea typeface="DFKai-SB" panose="03000509000000000000" pitchFamily="65" charset="-120"/>
              </a:rPr>
              <a:t>商業模式九宮格</a:t>
            </a:r>
            <a:endParaRPr lang="en-US" altLang="en-US" i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47469" name="TextBox 25">
            <a:extLst>
              <a:ext uri="{FF2B5EF4-FFF2-40B4-BE49-F238E27FC236}">
                <a16:creationId xmlns:a16="http://schemas.microsoft.com/office/drawing/2014/main" id="{5E641287-6CB5-4AE5-9AD1-2397FC89F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9307" y="6273800"/>
            <a:ext cx="184731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6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15B54F6-59FA-4D47-9DBE-3225E84C3271}"/>
              </a:ext>
            </a:extLst>
          </p:cNvPr>
          <p:cNvGrpSpPr/>
          <p:nvPr/>
        </p:nvGrpSpPr>
        <p:grpSpPr>
          <a:xfrm>
            <a:off x="479376" y="692696"/>
            <a:ext cx="11712624" cy="6165304"/>
            <a:chOff x="1657351" y="704850"/>
            <a:chExt cx="9496425" cy="5432425"/>
          </a:xfrm>
        </p:grpSpPr>
        <p:sp>
          <p:nvSpPr>
            <p:cNvPr id="147459" name="Rectangle 3">
              <a:extLst>
                <a:ext uri="{FF2B5EF4-FFF2-40B4-BE49-F238E27FC236}">
                  <a16:creationId xmlns:a16="http://schemas.microsoft.com/office/drawing/2014/main" id="{76A5BFEB-DCD3-4B02-90C2-B7CDABF59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7351" y="722313"/>
              <a:ext cx="8858249" cy="5376862"/>
            </a:xfrm>
            <a:prstGeom prst="rect">
              <a:avLst/>
            </a:prstGeom>
            <a:solidFill>
              <a:schemeClr val="bg1"/>
            </a:solidFill>
            <a:ln w="28575" algn="ctr">
              <a:solidFill>
                <a:schemeClr val="tx1"/>
              </a:solidFill>
              <a:miter lim="800000"/>
              <a:headEnd type="oval" w="lg" len="lg"/>
              <a:tailEnd type="triangle" w="lg" len="lg"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endParaRPr lang="en-US" altLang="en-US" sz="1400"/>
            </a:p>
          </p:txBody>
        </p:sp>
        <p:cxnSp>
          <p:nvCxnSpPr>
            <p:cNvPr id="147460" name="Straight Connector 5">
              <a:extLst>
                <a:ext uri="{FF2B5EF4-FFF2-40B4-BE49-F238E27FC236}">
                  <a16:creationId xmlns:a16="http://schemas.microsoft.com/office/drawing/2014/main" id="{2150B379-499F-4F88-A523-29F1B98CD37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717675" y="4805363"/>
              <a:ext cx="8769350" cy="4762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7461" name="Straight Connector 8">
              <a:extLst>
                <a:ext uri="{FF2B5EF4-FFF2-40B4-BE49-F238E27FC236}">
                  <a16:creationId xmlns:a16="http://schemas.microsoft.com/office/drawing/2014/main" id="{BC4254DE-D61C-4DA8-8B3B-428AEA5D6E4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124200" y="749301"/>
              <a:ext cx="0" cy="4060825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7462" name="Straight Connector 11">
              <a:extLst>
                <a:ext uri="{FF2B5EF4-FFF2-40B4-BE49-F238E27FC236}">
                  <a16:creationId xmlns:a16="http://schemas.microsoft.com/office/drawing/2014/main" id="{CB794282-92D5-400A-A324-6DBC8F1A704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70438" y="749301"/>
              <a:ext cx="0" cy="4060825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7463" name="Straight Connector 12">
              <a:extLst>
                <a:ext uri="{FF2B5EF4-FFF2-40B4-BE49-F238E27FC236}">
                  <a16:creationId xmlns:a16="http://schemas.microsoft.com/office/drawing/2014/main" id="{BD2DF306-7158-40DD-9F2F-5CD0F683A45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759575" y="704850"/>
              <a:ext cx="0" cy="4059238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7464" name="Straight Connector 13">
              <a:extLst>
                <a:ext uri="{FF2B5EF4-FFF2-40B4-BE49-F238E27FC236}">
                  <a16:creationId xmlns:a16="http://schemas.microsoft.com/office/drawing/2014/main" id="{77785858-AFEA-4EEB-A12F-C084D80E930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607425" y="728664"/>
              <a:ext cx="0" cy="4059237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7465" name="Straight Connector 14">
              <a:extLst>
                <a:ext uri="{FF2B5EF4-FFF2-40B4-BE49-F238E27FC236}">
                  <a16:creationId xmlns:a16="http://schemas.microsoft.com/office/drawing/2014/main" id="{FFE3D5B4-D62F-4A3D-847F-9207D511A06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124200" y="2803525"/>
              <a:ext cx="1646238" cy="1905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7466" name="Straight Connector 18">
              <a:extLst>
                <a:ext uri="{FF2B5EF4-FFF2-40B4-BE49-F238E27FC236}">
                  <a16:creationId xmlns:a16="http://schemas.microsoft.com/office/drawing/2014/main" id="{B30E7970-49ED-4B7E-97D6-5601E78AA56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6735763" y="2784475"/>
              <a:ext cx="1871662" cy="1588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7467" name="TextBox 23">
              <a:extLst>
                <a:ext uri="{FF2B5EF4-FFF2-40B4-BE49-F238E27FC236}">
                  <a16:creationId xmlns:a16="http://schemas.microsoft.com/office/drawing/2014/main" id="{D4A234A8-D619-4F74-85DB-1EE4C49EFB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2663" y="774701"/>
              <a:ext cx="1619250" cy="1446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400">
                  <a:latin typeface="DFKai-SB" panose="03000509000000000000" pitchFamily="65" charset="-120"/>
                  <a:ea typeface="DFKai-SB" panose="03000509000000000000" pitchFamily="65" charset="-120"/>
                </a:rPr>
                <a:t>價值主張</a:t>
              </a:r>
              <a:r>
                <a:rPr lang="en-US" altLang="zh-TW" sz="2000"/>
                <a:t>VP: Value Proposition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2400">
                  <a:latin typeface="DFKai-SB" panose="03000509000000000000" pitchFamily="65" charset="-120"/>
                  <a:ea typeface="DFKai-SB" panose="03000509000000000000" pitchFamily="65" charset="-120"/>
                </a:rPr>
                <a:t> </a:t>
              </a:r>
              <a:endParaRPr lang="en-US" altLang="en-US" sz="2400"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  <p:sp>
          <p:nvSpPr>
            <p:cNvPr id="147468" name="TextBox 24">
              <a:extLst>
                <a:ext uri="{FF2B5EF4-FFF2-40B4-BE49-F238E27FC236}">
                  <a16:creationId xmlns:a16="http://schemas.microsoft.com/office/drawing/2014/main" id="{F18100E9-F017-4384-B361-5CB1F7E67B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07426" y="706438"/>
              <a:ext cx="1908175" cy="1077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400">
                  <a:latin typeface="DFKai-SB" panose="03000509000000000000" pitchFamily="65" charset="-120"/>
                  <a:ea typeface="DFKai-SB" panose="03000509000000000000" pitchFamily="65" charset="-120"/>
                </a:rPr>
                <a:t>顧客群 </a:t>
              </a:r>
              <a:endParaRPr lang="en-US" altLang="en-US" sz="2400">
                <a:latin typeface="DFKai-SB" panose="03000509000000000000" pitchFamily="65" charset="-120"/>
                <a:ea typeface="DFKai-SB" panose="03000509000000000000" pitchFamily="65" charset="-12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2000"/>
                <a:t>CS: Customer Segments </a:t>
              </a:r>
            </a:p>
          </p:txBody>
        </p:sp>
        <p:sp>
          <p:nvSpPr>
            <p:cNvPr id="147470" name="TextBox 26">
              <a:extLst>
                <a:ext uri="{FF2B5EF4-FFF2-40B4-BE49-F238E27FC236}">
                  <a16:creationId xmlns:a16="http://schemas.microsoft.com/office/drawing/2014/main" id="{4E6CFFC4-3EF6-4C10-8E60-14AFC235F3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37350" y="2822576"/>
              <a:ext cx="1868488" cy="1692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400">
                  <a:latin typeface="DFKai-SB" panose="03000509000000000000" pitchFamily="65" charset="-120"/>
                  <a:ea typeface="DFKai-SB" panose="03000509000000000000" pitchFamily="65" charset="-120"/>
                </a:rPr>
                <a:t>銷售渠道</a:t>
              </a:r>
              <a:endParaRPr lang="en-US" altLang="en-US" sz="2400">
                <a:latin typeface="DFKai-SB" panose="03000509000000000000" pitchFamily="65" charset="-120"/>
                <a:ea typeface="DFKai-SB" panose="03000509000000000000" pitchFamily="65" charset="-12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CH</a:t>
              </a:r>
              <a:r>
                <a:rPr lang="en-US" altLang="zh-TW" sz="2000"/>
                <a:t>: </a:t>
              </a:r>
              <a:r>
                <a:rPr lang="en-US" altLang="en-US" sz="2000"/>
                <a:t>Channels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-</a:t>
              </a:r>
              <a:r>
                <a:rPr lang="zh-TW" altLang="en-US" sz="2000"/>
                <a:t>實體通路</a:t>
              </a:r>
              <a:endParaRPr lang="en-US" altLang="zh-TW" sz="20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2000"/>
                <a:t>-</a:t>
              </a:r>
              <a:r>
                <a:rPr lang="zh-TW" altLang="en-US" sz="2000"/>
                <a:t>虛擬通路</a:t>
              </a:r>
              <a:endParaRPr lang="en-US" altLang="zh-TW" sz="20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-</a:t>
              </a:r>
              <a:r>
                <a:rPr lang="zh-TW" altLang="en-US" sz="2000"/>
                <a:t>由虛至實</a:t>
              </a:r>
              <a:r>
                <a:rPr lang="en-US" altLang="en-US" sz="2000"/>
                <a:t>O2O</a:t>
              </a:r>
            </a:p>
          </p:txBody>
        </p:sp>
        <p:sp>
          <p:nvSpPr>
            <p:cNvPr id="147471" name="Rectangle 27">
              <a:extLst>
                <a:ext uri="{FF2B5EF4-FFF2-40B4-BE49-F238E27FC236}">
                  <a16:creationId xmlns:a16="http://schemas.microsoft.com/office/drawing/2014/main" id="{A9594BA5-F449-4F64-9E4A-C3C57FF4FB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7351" y="720726"/>
              <a:ext cx="2276475" cy="2523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400" dirty="0">
                  <a:latin typeface="DFKai-SB" panose="03000509000000000000" pitchFamily="65" charset="-120"/>
                  <a:ea typeface="DFKai-SB" panose="03000509000000000000" pitchFamily="65" charset="-120"/>
                </a:rPr>
                <a:t>顧客關係</a:t>
              </a:r>
              <a:endParaRPr lang="en-US" altLang="zh-TW" sz="2400" dirty="0">
                <a:latin typeface="DFKai-SB" panose="03000509000000000000" pitchFamily="65" charset="-120"/>
                <a:ea typeface="DFKai-SB" panose="03000509000000000000" pitchFamily="65" charset="-12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dirty="0"/>
                <a:t>CR: Customer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400" dirty="0"/>
                <a:t>Relationships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 dirty="0">
                  <a:solidFill>
                    <a:srgbClr val="C00000"/>
                  </a:solidFill>
                </a:rPr>
                <a:t>-</a:t>
              </a:r>
              <a:r>
                <a:rPr lang="zh-TW" altLang="en-US" sz="2000" dirty="0">
                  <a:solidFill>
                    <a:srgbClr val="C00000"/>
                  </a:solidFill>
                </a:rPr>
                <a:t>招來新顧客</a:t>
              </a:r>
              <a:endParaRPr lang="en-US" altLang="zh-TW" sz="2000" dirty="0">
                <a:solidFill>
                  <a:srgbClr val="C00000"/>
                </a:solidFill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 dirty="0">
                  <a:solidFill>
                    <a:srgbClr val="C00000"/>
                  </a:solidFill>
                </a:rPr>
                <a:t>-</a:t>
              </a:r>
              <a:r>
                <a:rPr lang="zh-TW" altLang="en-US" sz="2000" dirty="0">
                  <a:solidFill>
                    <a:srgbClr val="C00000"/>
                  </a:solidFill>
                </a:rPr>
                <a:t>留住老顧客</a:t>
              </a:r>
              <a:endParaRPr lang="en-US" altLang="zh-TW" sz="2000" dirty="0">
                <a:solidFill>
                  <a:srgbClr val="C00000"/>
                </a:solidFill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2000" dirty="0">
                  <a:solidFill>
                    <a:srgbClr val="C00000"/>
                  </a:solidFill>
                </a:rPr>
                <a:t>-</a:t>
              </a:r>
              <a:r>
                <a:rPr lang="zh-TW" altLang="en-US" sz="2000" dirty="0">
                  <a:solidFill>
                    <a:srgbClr val="C00000"/>
                  </a:solidFill>
                </a:rPr>
                <a:t>增漲顧客購買</a:t>
              </a:r>
              <a:endParaRPr lang="en-US" altLang="zh-TW" sz="2000" dirty="0">
                <a:solidFill>
                  <a:srgbClr val="C00000"/>
                </a:solidFill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endParaRPr lang="en-US" altLang="zh-TW" sz="1800" dirty="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endParaRPr lang="en-US" altLang="zh-TW" sz="1400" dirty="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endParaRPr lang="en-US" altLang="en-US" sz="1400" dirty="0"/>
            </a:p>
          </p:txBody>
        </p:sp>
        <p:sp>
          <p:nvSpPr>
            <p:cNvPr id="147472" name="TextBox 30">
              <a:extLst>
                <a:ext uri="{FF2B5EF4-FFF2-40B4-BE49-F238E27FC236}">
                  <a16:creationId xmlns:a16="http://schemas.microsoft.com/office/drawing/2014/main" id="{00F547CE-6B3F-4C87-BA74-6AD801AD64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44838" y="763588"/>
              <a:ext cx="1619250" cy="144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400">
                  <a:latin typeface="DFKai-SB" panose="03000509000000000000" pitchFamily="65" charset="-120"/>
                  <a:ea typeface="DFKai-SB" panose="03000509000000000000" pitchFamily="65" charset="-120"/>
                </a:rPr>
                <a:t>關鍵活動</a:t>
              </a:r>
              <a:r>
                <a:rPr lang="en-US" altLang="zh-TW" sz="2000"/>
                <a:t>KA: Key Activities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2400">
                  <a:latin typeface="DFKai-SB" panose="03000509000000000000" pitchFamily="65" charset="-120"/>
                  <a:ea typeface="DFKai-SB" panose="03000509000000000000" pitchFamily="65" charset="-120"/>
                </a:rPr>
                <a:t> </a:t>
              </a:r>
              <a:endParaRPr lang="en-US" altLang="en-US" sz="2400"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  <p:sp>
          <p:nvSpPr>
            <p:cNvPr id="147473" name="TextBox 31">
              <a:extLst>
                <a:ext uri="{FF2B5EF4-FFF2-40B4-BE49-F238E27FC236}">
                  <a16:creationId xmlns:a16="http://schemas.microsoft.com/office/drawing/2014/main" id="{4AB6B93C-9C3A-4508-97A0-8D1B6DF2FD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9438" y="2811463"/>
              <a:ext cx="1619250" cy="144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400">
                  <a:latin typeface="DFKai-SB" panose="03000509000000000000" pitchFamily="65" charset="-120"/>
                  <a:ea typeface="DFKai-SB" panose="03000509000000000000" pitchFamily="65" charset="-120"/>
                </a:rPr>
                <a:t>關鍵資源</a:t>
              </a:r>
              <a:r>
                <a:rPr lang="en-US" altLang="zh-TW" sz="2000"/>
                <a:t>KR: Key Resources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2400">
                  <a:latin typeface="DFKai-SB" panose="03000509000000000000" pitchFamily="65" charset="-120"/>
                  <a:ea typeface="DFKai-SB" panose="03000509000000000000" pitchFamily="65" charset="-120"/>
                </a:rPr>
                <a:t> </a:t>
              </a:r>
              <a:endParaRPr lang="en-US" altLang="en-US" sz="2400"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  <p:sp>
          <p:nvSpPr>
            <p:cNvPr id="147474" name="TextBox 32">
              <a:extLst>
                <a:ext uri="{FF2B5EF4-FFF2-40B4-BE49-F238E27FC236}">
                  <a16:creationId xmlns:a16="http://schemas.microsoft.com/office/drawing/2014/main" id="{C9AC2AC1-64E6-4041-98DB-C4312EA79B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6088" y="738188"/>
              <a:ext cx="1619250" cy="1446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400">
                  <a:latin typeface="DFKai-SB" panose="03000509000000000000" pitchFamily="65" charset="-120"/>
                  <a:ea typeface="DFKai-SB" panose="03000509000000000000" pitchFamily="65" charset="-120"/>
                </a:rPr>
                <a:t>關鍵夥伴</a:t>
              </a:r>
              <a:r>
                <a:rPr lang="en-US" altLang="zh-TW" sz="2000"/>
                <a:t>KP: Key Partners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2400">
                  <a:latin typeface="DFKai-SB" panose="03000509000000000000" pitchFamily="65" charset="-120"/>
                  <a:ea typeface="DFKai-SB" panose="03000509000000000000" pitchFamily="65" charset="-120"/>
                </a:rPr>
                <a:t> </a:t>
              </a:r>
              <a:endParaRPr lang="en-US" altLang="en-US" sz="2400">
                <a:latin typeface="DFKai-SB" panose="03000509000000000000" pitchFamily="65" charset="-120"/>
                <a:ea typeface="DFKai-SB" panose="03000509000000000000" pitchFamily="65" charset="-120"/>
              </a:endParaRPr>
            </a:p>
          </p:txBody>
        </p:sp>
        <p:cxnSp>
          <p:nvCxnSpPr>
            <p:cNvPr id="147475" name="Straight Connector 33">
              <a:extLst>
                <a:ext uri="{FF2B5EF4-FFF2-40B4-BE49-F238E27FC236}">
                  <a16:creationId xmlns:a16="http://schemas.microsoft.com/office/drawing/2014/main" id="{99DFE66F-C379-4A26-8509-326616FC421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5689601" y="4810125"/>
              <a:ext cx="15875" cy="132715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7476" name="TextBox 38">
              <a:extLst>
                <a:ext uri="{FF2B5EF4-FFF2-40B4-BE49-F238E27FC236}">
                  <a16:creationId xmlns:a16="http://schemas.microsoft.com/office/drawing/2014/main" id="{81CD7A38-6596-452B-B07E-E6CBCDB065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7539" y="4802188"/>
              <a:ext cx="420687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400">
                  <a:latin typeface="DFKai-SB" panose="03000509000000000000" pitchFamily="65" charset="-120"/>
                  <a:ea typeface="DFKai-SB" panose="03000509000000000000" pitchFamily="65" charset="-120"/>
                </a:rPr>
                <a:t>營收來源</a:t>
              </a:r>
              <a:r>
                <a:rPr lang="en-US" altLang="zh-TW" sz="2400">
                  <a:latin typeface="DFKai-SB" panose="03000509000000000000" pitchFamily="65" charset="-120"/>
                  <a:ea typeface="DFKai-SB" panose="03000509000000000000" pitchFamily="65" charset="-120"/>
                </a:rPr>
                <a:t> </a:t>
              </a:r>
              <a:r>
                <a:rPr lang="en-US" altLang="en-US" sz="2000"/>
                <a:t>R$: Revenue Streams</a:t>
              </a:r>
            </a:p>
          </p:txBody>
        </p:sp>
        <p:sp>
          <p:nvSpPr>
            <p:cNvPr id="147477" name="TextBox 39">
              <a:extLst>
                <a:ext uri="{FF2B5EF4-FFF2-40B4-BE49-F238E27FC236}">
                  <a16:creationId xmlns:a16="http://schemas.microsoft.com/office/drawing/2014/main" id="{6EEE2AF1-44EE-45CB-8AA2-8A929B627F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7351" y="4764088"/>
              <a:ext cx="4119563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400" dirty="0">
                  <a:latin typeface="DFKai-SB" panose="03000509000000000000" pitchFamily="65" charset="-120"/>
                  <a:ea typeface="DFKai-SB" panose="03000509000000000000" pitchFamily="65" charset="-120"/>
                </a:rPr>
                <a:t>成本結構 </a:t>
              </a:r>
              <a:r>
                <a:rPr lang="en-US" altLang="en-US" sz="2000" dirty="0"/>
                <a:t>C$: Costs Structures</a:t>
              </a:r>
            </a:p>
          </p:txBody>
        </p:sp>
        <p:sp>
          <p:nvSpPr>
            <p:cNvPr id="147478" name="TextBox 44">
              <a:extLst>
                <a:ext uri="{FF2B5EF4-FFF2-40B4-BE49-F238E27FC236}">
                  <a16:creationId xmlns:a16="http://schemas.microsoft.com/office/drawing/2014/main" id="{DD700CAE-0232-4871-92B6-17C6890B3E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0127" y="1733551"/>
              <a:ext cx="2301875" cy="1292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zh-TW" altLang="en-US" sz="2400" u="sng" dirty="0">
                  <a:latin typeface="DFKai-SB" panose="03000509000000000000" pitchFamily="65" charset="-120"/>
                  <a:ea typeface="DFKai-SB" panose="03000509000000000000" pitchFamily="65" charset="-120"/>
                </a:rPr>
                <a:t>產品和服務</a:t>
              </a:r>
              <a:endParaRPr lang="en-US" altLang="zh-TW" sz="1800" u="sng" dirty="0">
                <a:latin typeface="DFKai-SB" panose="03000509000000000000" pitchFamily="65" charset="-120"/>
                <a:ea typeface="DFKai-SB" panose="03000509000000000000" pitchFamily="65" charset="-12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800" dirty="0"/>
                <a:t>-</a:t>
              </a:r>
              <a:r>
                <a:rPr lang="zh-TW" altLang="en-US" sz="1800" dirty="0"/>
                <a:t>功能性</a:t>
              </a:r>
              <a:r>
                <a:rPr lang="en-US" altLang="zh-TW" sz="1600" dirty="0"/>
                <a:t>(</a:t>
              </a:r>
              <a:r>
                <a:rPr lang="en-US" altLang="en-US" sz="1600" dirty="0"/>
                <a:t>Functional)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800" dirty="0"/>
                <a:t>-</a:t>
              </a:r>
              <a:r>
                <a:rPr lang="zh-TW" altLang="en-US" sz="1800" dirty="0"/>
                <a:t>社交性</a:t>
              </a:r>
              <a:r>
                <a:rPr lang="en-US" altLang="zh-TW" sz="1600" dirty="0"/>
                <a:t>(</a:t>
              </a:r>
              <a:r>
                <a:rPr lang="en-US" altLang="en-US" sz="1600" dirty="0"/>
                <a:t>Social)</a:t>
              </a:r>
              <a:endParaRPr lang="en-US" altLang="zh-TW" sz="1600" dirty="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800" dirty="0"/>
                <a:t>-</a:t>
              </a:r>
              <a:r>
                <a:rPr lang="zh-TW" altLang="en-US" sz="1800" dirty="0"/>
                <a:t>情緒性</a:t>
              </a:r>
              <a:r>
                <a:rPr lang="en-US" altLang="zh-TW" sz="1600" dirty="0"/>
                <a:t>(</a:t>
              </a:r>
              <a:r>
                <a:rPr lang="en-US" altLang="en-US" sz="1600" dirty="0"/>
                <a:t>Emotional)</a:t>
              </a:r>
              <a:endParaRPr lang="zh-TW" altLang="en-US" sz="1600" dirty="0"/>
            </a:p>
          </p:txBody>
        </p:sp>
        <p:sp>
          <p:nvSpPr>
            <p:cNvPr id="147479" name="TextBox 47">
              <a:extLst>
                <a:ext uri="{FF2B5EF4-FFF2-40B4-BE49-F238E27FC236}">
                  <a16:creationId xmlns:a16="http://schemas.microsoft.com/office/drawing/2014/main" id="{41CB9C2A-1CBE-44D7-A0B8-BD1D412A30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2339" y="1957389"/>
              <a:ext cx="2028824" cy="1979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2000" dirty="0"/>
                <a:t>-</a:t>
              </a:r>
              <a:r>
                <a:rPr lang="zh-TW" altLang="en-US" sz="2000" dirty="0"/>
                <a:t>待完成的工作</a:t>
              </a:r>
              <a:endParaRPr lang="en-US" altLang="zh-TW" sz="2000" dirty="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 dirty="0"/>
                <a:t>-</a:t>
              </a:r>
              <a:r>
                <a:rPr lang="zh-TW" altLang="en-US" sz="2000" dirty="0"/>
                <a:t>顧客旅程圖</a:t>
              </a:r>
              <a:endParaRPr lang="en-US" altLang="zh-TW" sz="2000" dirty="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2000" dirty="0"/>
                <a:t>-</a:t>
              </a:r>
              <a:r>
                <a:rPr lang="zh-TW" altLang="en-US" sz="2000" dirty="0"/>
                <a:t>人物誌</a:t>
              </a:r>
              <a:r>
                <a:rPr lang="en-US" altLang="zh-TW" sz="1800" dirty="0"/>
                <a:t>Persona</a:t>
              </a:r>
              <a:endParaRPr lang="en-US" altLang="zh-TW" sz="1200" dirty="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2000" dirty="0"/>
                <a:t>-</a:t>
              </a:r>
              <a:r>
                <a:rPr lang="zh-TW" altLang="en-US" sz="2000" dirty="0"/>
                <a:t>痛點</a:t>
              </a:r>
              <a:r>
                <a:rPr lang="en-US" altLang="zh-TW" sz="2000" dirty="0"/>
                <a:t>/</a:t>
              </a:r>
              <a:r>
                <a:rPr lang="zh-TW" altLang="en-US" sz="2000" dirty="0"/>
                <a:t>快樂</a:t>
              </a:r>
              <a:endParaRPr lang="en-US" altLang="zh-TW" sz="2000" dirty="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 dirty="0"/>
                <a:t>-</a:t>
              </a:r>
              <a:r>
                <a:rPr lang="zh-TW" altLang="en-US" sz="2000" dirty="0"/>
                <a:t>潛在需求</a:t>
              </a:r>
              <a:endParaRPr lang="en-US" altLang="zh-TW" sz="2000" dirty="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 dirty="0"/>
                <a:t>-</a:t>
              </a:r>
              <a:r>
                <a:rPr lang="zh-TW" altLang="en-US" sz="2000" dirty="0"/>
                <a:t>消費者</a:t>
              </a:r>
              <a:r>
                <a:rPr lang="en-US" altLang="zh-TW" sz="2000" dirty="0"/>
                <a:t>/</a:t>
              </a:r>
              <a:r>
                <a:rPr lang="zh-TW" altLang="en-US" sz="2000" dirty="0"/>
                <a:t>企業</a:t>
              </a:r>
              <a:endParaRPr lang="en-US" altLang="zh-TW" sz="2000" dirty="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2000" dirty="0"/>
                <a:t>-</a:t>
              </a:r>
              <a:r>
                <a:rPr lang="zh-TW" altLang="en-US" sz="2000" dirty="0"/>
                <a:t>巿場大</a:t>
              </a:r>
              <a:r>
                <a:rPr lang="en-US" altLang="en-US" sz="1800" dirty="0"/>
                <a:t>TAM/SAM/TM</a:t>
              </a:r>
              <a:endParaRPr lang="en-US" altLang="en-US" sz="2000" dirty="0"/>
            </a:p>
          </p:txBody>
        </p:sp>
        <p:sp>
          <p:nvSpPr>
            <p:cNvPr id="147480" name="Rectangle 48">
              <a:extLst>
                <a:ext uri="{FF2B5EF4-FFF2-40B4-BE49-F238E27FC236}">
                  <a16:creationId xmlns:a16="http://schemas.microsoft.com/office/drawing/2014/main" id="{4319EC80-4006-4B86-B5DA-3C971DF63D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6089" y="5111751"/>
              <a:ext cx="3462337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800"/>
                <a:t>-</a:t>
              </a:r>
              <a:r>
                <a:rPr lang="zh-TW" altLang="en-US" sz="1800"/>
                <a:t>新顧客獲取成本</a:t>
              </a:r>
              <a:endParaRPr lang="en-US" altLang="zh-TW" sz="18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800"/>
                <a:t>-</a:t>
              </a:r>
              <a:r>
                <a:rPr lang="zh-TW" altLang="en-US" sz="1800"/>
                <a:t>技術</a:t>
              </a:r>
              <a:r>
                <a:rPr lang="en-US" altLang="zh-TW" sz="1800"/>
                <a:t>/</a:t>
              </a:r>
              <a:r>
                <a:rPr lang="zh-TW" altLang="en-US" sz="1800"/>
                <a:t>產品取、開發成本</a:t>
              </a:r>
            </a:p>
          </p:txBody>
        </p:sp>
        <p:sp>
          <p:nvSpPr>
            <p:cNvPr id="147481" name="Rectangle 49">
              <a:extLst>
                <a:ext uri="{FF2B5EF4-FFF2-40B4-BE49-F238E27FC236}">
                  <a16:creationId xmlns:a16="http://schemas.microsoft.com/office/drawing/2014/main" id="{A97019CD-10DF-423E-939B-7A9745B6F3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7539" y="5175251"/>
              <a:ext cx="5456237" cy="92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800" dirty="0"/>
                <a:t>-</a:t>
              </a:r>
              <a:r>
                <a:rPr lang="zh-TW" altLang="en-US" sz="1800" dirty="0"/>
                <a:t>盈收模式</a:t>
              </a:r>
              <a:r>
                <a:rPr lang="en-US" altLang="zh-TW" sz="1800" dirty="0"/>
                <a:t>  - </a:t>
              </a:r>
              <a:r>
                <a:rPr lang="zh-TW" altLang="en-US" sz="1800" dirty="0"/>
                <a:t>毛利率</a:t>
              </a:r>
              <a:r>
                <a:rPr lang="en-US" altLang="zh-TW" sz="1800" dirty="0"/>
                <a:t>     -</a:t>
              </a:r>
              <a:r>
                <a:rPr lang="zh-TW" altLang="en-US" sz="1800" dirty="0"/>
                <a:t>註冊人數    </a:t>
              </a:r>
              <a:r>
                <a:rPr lang="en-US" altLang="zh-TW" sz="1800" dirty="0"/>
                <a:t>-</a:t>
              </a:r>
              <a:r>
                <a:rPr lang="zh-TW" altLang="en-US" sz="1800" dirty="0"/>
                <a:t>口碑</a:t>
              </a:r>
              <a:r>
                <a:rPr lang="en-US" altLang="zh-TW" sz="1800" dirty="0"/>
                <a:t>WOM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800" dirty="0"/>
                <a:t>-</a:t>
              </a:r>
              <a:r>
                <a:rPr lang="zh-TW" altLang="en-US" sz="1800" dirty="0"/>
                <a:t>訂價策略</a:t>
              </a:r>
              <a:r>
                <a:rPr lang="en-US" altLang="zh-TW" sz="1800" dirty="0"/>
                <a:t>/Freemium</a:t>
              </a:r>
              <a:r>
                <a:rPr lang="zh-TW" altLang="en-US" sz="1800" dirty="0"/>
                <a:t>  </a:t>
              </a:r>
              <a:r>
                <a:rPr lang="en-US" altLang="zh-TW" sz="1800" dirty="0"/>
                <a:t>-</a:t>
              </a:r>
              <a:r>
                <a:rPr lang="zh-TW" altLang="en-US" sz="1800" dirty="0"/>
                <a:t>活躍的使用者人數</a:t>
              </a:r>
              <a:endParaRPr lang="en-US" altLang="zh-TW" sz="1800" dirty="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800" dirty="0"/>
                <a:t>-</a:t>
              </a:r>
              <a:r>
                <a:rPr lang="zh-TW" altLang="en-US" sz="1800" dirty="0"/>
                <a:t>顧客終生價值</a:t>
              </a:r>
              <a:r>
                <a:rPr lang="en-US" altLang="zh-TW" sz="1800" dirty="0"/>
                <a:t>(CLTV) -</a:t>
              </a:r>
              <a:r>
                <a:rPr lang="zh-TW" altLang="en-US" sz="1800" dirty="0"/>
                <a:t>同期顧客 留失</a:t>
              </a:r>
              <a:r>
                <a:rPr lang="en-US" altLang="zh-TW" sz="1800" dirty="0"/>
                <a:t>/</a:t>
              </a:r>
              <a:r>
                <a:rPr lang="zh-TW" altLang="en-US" sz="1800" dirty="0"/>
                <a:t>保留率</a:t>
              </a:r>
              <a:r>
                <a:rPr lang="en-US" altLang="zh-TW" sz="1800" dirty="0"/>
                <a:t> </a:t>
              </a:r>
              <a:endParaRPr lang="zh-TW" altLang="en-US" sz="1800" dirty="0"/>
            </a:p>
          </p:txBody>
        </p:sp>
        <p:sp>
          <p:nvSpPr>
            <p:cNvPr id="147482" name="TextBox 50">
              <a:extLst>
                <a:ext uri="{FF2B5EF4-FFF2-40B4-BE49-F238E27FC236}">
                  <a16:creationId xmlns:a16="http://schemas.microsoft.com/office/drawing/2014/main" id="{534100F4-D472-4CFB-809D-4680EDDEC8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4200" y="3794125"/>
              <a:ext cx="1944688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2000"/>
                <a:t>-</a:t>
              </a:r>
              <a:r>
                <a:rPr lang="zh-TW" altLang="en-US" sz="2000"/>
                <a:t>人才</a:t>
              </a:r>
              <a:endParaRPr lang="en-US" altLang="zh-TW" sz="20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-</a:t>
              </a:r>
              <a:r>
                <a:rPr lang="zh-TW" altLang="en-US" sz="2000"/>
                <a:t>技術</a:t>
              </a:r>
              <a:endParaRPr lang="en-US" altLang="zh-TW" sz="20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2000"/>
                <a:t>-</a:t>
              </a:r>
              <a:r>
                <a:rPr lang="zh-TW" altLang="en-US" sz="2000"/>
                <a:t>創新文化</a:t>
              </a:r>
              <a:endParaRPr lang="en-US" altLang="zh-TW" sz="2000"/>
            </a:p>
          </p:txBody>
        </p:sp>
        <p:sp>
          <p:nvSpPr>
            <p:cNvPr id="147483" name="TextBox 51">
              <a:extLst>
                <a:ext uri="{FF2B5EF4-FFF2-40B4-BE49-F238E27FC236}">
                  <a16:creationId xmlns:a16="http://schemas.microsoft.com/office/drawing/2014/main" id="{35EB7437-AFDE-4A41-B389-173FB0D11C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0239" y="1793875"/>
              <a:ext cx="1736725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2000"/>
                <a:t>-</a:t>
              </a:r>
              <a:r>
                <a:rPr lang="zh-TW" altLang="en-US" sz="2000"/>
                <a:t>行銷</a:t>
              </a:r>
              <a:endParaRPr lang="en-US" altLang="zh-TW" sz="20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-</a:t>
              </a:r>
              <a:r>
                <a:rPr lang="zh-TW" altLang="en-US" sz="2000"/>
                <a:t>研發</a:t>
              </a:r>
              <a:endParaRPr lang="en-US" altLang="zh-TW" sz="20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2000"/>
                <a:t>-</a:t>
              </a:r>
              <a:r>
                <a:rPr lang="zh-TW" altLang="en-US" sz="1800"/>
                <a:t>製造</a:t>
              </a:r>
              <a:r>
                <a:rPr lang="en-US" altLang="zh-TW" sz="1800"/>
                <a:t>/</a:t>
              </a:r>
              <a:r>
                <a:rPr lang="zh-TW" altLang="en-US" sz="1800"/>
                <a:t>服務作業</a:t>
              </a:r>
              <a:endParaRPr lang="en-US" altLang="zh-TW" sz="2000"/>
            </a:p>
          </p:txBody>
        </p:sp>
        <p:sp>
          <p:nvSpPr>
            <p:cNvPr id="147484" name="TextBox 52">
              <a:extLst>
                <a:ext uri="{FF2B5EF4-FFF2-40B4-BE49-F238E27FC236}">
                  <a16:creationId xmlns:a16="http://schemas.microsoft.com/office/drawing/2014/main" id="{708C6B16-0F22-4213-8FEC-4FC1E28D30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0526" y="2017714"/>
              <a:ext cx="1552575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»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SzPct val="100000"/>
                <a:buChar char="–"/>
                <a:defRPr sz="1600" b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-</a:t>
              </a:r>
              <a:r>
                <a:rPr lang="zh-TW" altLang="en-US" sz="2000"/>
                <a:t>活動外包商</a:t>
              </a:r>
              <a:endParaRPr lang="en-US" altLang="zh-TW" sz="20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-</a:t>
              </a:r>
              <a:r>
                <a:rPr lang="zh-TW" altLang="en-US" sz="2000"/>
                <a:t>產品供應商</a:t>
              </a:r>
              <a:endParaRPr lang="en-US" altLang="zh-TW" sz="20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2000"/>
                <a:t>-</a:t>
              </a:r>
              <a:r>
                <a:rPr lang="zh-TW" altLang="en-US" sz="2000"/>
                <a:t>資源供應商</a:t>
              </a:r>
              <a:endParaRPr lang="en-US" altLang="zh-TW" sz="2000"/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endParaRPr lang="en-US" altLang="en-US" sz="2000"/>
            </a:p>
          </p:txBody>
        </p:sp>
        <p:pic>
          <p:nvPicPr>
            <p:cNvPr id="147485" name="Picture 2">
              <a:extLst>
                <a:ext uri="{FF2B5EF4-FFF2-40B4-BE49-F238E27FC236}">
                  <a16:creationId xmlns:a16="http://schemas.microsoft.com/office/drawing/2014/main" id="{52E50B5D-9A33-40BD-AD54-FB906BC84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5523" y="2822575"/>
              <a:ext cx="1941516" cy="1940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A51927-2BC2-4C01-A75E-393B1CB99CA7}"/>
              </a:ext>
            </a:extLst>
          </p:cNvPr>
          <p:cNvSpPr/>
          <p:nvPr/>
        </p:nvSpPr>
        <p:spPr>
          <a:xfrm>
            <a:off x="1568450" y="5232400"/>
            <a:ext cx="4527550" cy="1625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3928C7-0788-4CCC-825C-14279F921ABE}"/>
              </a:ext>
            </a:extLst>
          </p:cNvPr>
          <p:cNvSpPr/>
          <p:nvPr/>
        </p:nvSpPr>
        <p:spPr>
          <a:xfrm>
            <a:off x="6113463" y="5232400"/>
            <a:ext cx="4498975" cy="1625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447343-25C0-4D30-B84D-24324D723B71}"/>
              </a:ext>
            </a:extLst>
          </p:cNvPr>
          <p:cNvSpPr/>
          <p:nvPr/>
        </p:nvSpPr>
        <p:spPr>
          <a:xfrm rot="16200000">
            <a:off x="174625" y="2054225"/>
            <a:ext cx="4572000" cy="178435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20B12F-22DE-41DA-95DE-658D38C5844B}"/>
              </a:ext>
            </a:extLst>
          </p:cNvPr>
          <p:cNvSpPr/>
          <p:nvPr/>
        </p:nvSpPr>
        <p:spPr>
          <a:xfrm rot="16200000">
            <a:off x="3805237" y="2027238"/>
            <a:ext cx="4581525" cy="1828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036041-A794-405D-A783-576144569FC5}"/>
              </a:ext>
            </a:extLst>
          </p:cNvPr>
          <p:cNvSpPr/>
          <p:nvPr/>
        </p:nvSpPr>
        <p:spPr>
          <a:xfrm rot="16200000">
            <a:off x="7439819" y="2059781"/>
            <a:ext cx="4572000" cy="177323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F4FA33-9E39-465F-8BAA-A6F887620E35}"/>
              </a:ext>
            </a:extLst>
          </p:cNvPr>
          <p:cNvSpPr/>
          <p:nvPr/>
        </p:nvSpPr>
        <p:spPr>
          <a:xfrm rot="16200000">
            <a:off x="3124200" y="889000"/>
            <a:ext cx="2286000" cy="1828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7E05CA-6595-49AD-AFEA-B1A07BC92A41}"/>
              </a:ext>
            </a:extLst>
          </p:cNvPr>
          <p:cNvSpPr/>
          <p:nvPr/>
        </p:nvSpPr>
        <p:spPr>
          <a:xfrm rot="16200000">
            <a:off x="6781800" y="889000"/>
            <a:ext cx="2286000" cy="1828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algn="ctr" eaLnBrk="1" hangingPunct="1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7557F7-F73B-43A9-80CF-F5F4AE7B4A77}"/>
              </a:ext>
            </a:extLst>
          </p:cNvPr>
          <p:cNvSpPr/>
          <p:nvPr/>
        </p:nvSpPr>
        <p:spPr>
          <a:xfrm rot="16200000">
            <a:off x="3124200" y="3175000"/>
            <a:ext cx="2286000" cy="1828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579548-33DE-45F0-8923-A101CE3DC959}"/>
              </a:ext>
            </a:extLst>
          </p:cNvPr>
          <p:cNvSpPr/>
          <p:nvPr/>
        </p:nvSpPr>
        <p:spPr>
          <a:xfrm rot="16200000">
            <a:off x="6781800" y="3175000"/>
            <a:ext cx="2286000" cy="1828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endParaRPr lang="en-US" altLang="en-US" sz="1400">
              <a:solidFill>
                <a:srgbClr val="FFFFFF"/>
              </a:solidFill>
            </a:endParaRPr>
          </a:p>
        </p:txBody>
      </p:sp>
      <p:pic>
        <p:nvPicPr>
          <p:cNvPr id="9227" name="Picture 12">
            <a:extLst>
              <a:ext uri="{FF2B5EF4-FFF2-40B4-BE49-F238E27FC236}">
                <a16:creationId xmlns:a16="http://schemas.microsoft.com/office/drawing/2014/main" id="{9965AC3C-9268-4EC7-9F90-B6CA4D31D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25" y="709613"/>
            <a:ext cx="17748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9">
            <a:extLst>
              <a:ext uri="{FF2B5EF4-FFF2-40B4-BE49-F238E27FC236}">
                <a16:creationId xmlns:a16="http://schemas.microsoft.com/office/drawing/2014/main" id="{E7A179F3-68F1-4560-88F2-DBEEA6DAD9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50" y="5283200"/>
            <a:ext cx="9525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20">
            <a:extLst>
              <a:ext uri="{FF2B5EF4-FFF2-40B4-BE49-F238E27FC236}">
                <a16:creationId xmlns:a16="http://schemas.microsoft.com/office/drawing/2014/main" id="{8DE2AE8D-650D-4B7A-BD63-BFD76BC6AE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0138" y="5300663"/>
            <a:ext cx="6223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21">
            <a:extLst>
              <a:ext uri="{FF2B5EF4-FFF2-40B4-BE49-F238E27FC236}">
                <a16:creationId xmlns:a16="http://schemas.microsoft.com/office/drawing/2014/main" id="{E5AF5471-7593-458F-8D5E-E2CFE7339E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363" y="5283200"/>
            <a:ext cx="6223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Picture 22">
            <a:extLst>
              <a:ext uri="{FF2B5EF4-FFF2-40B4-BE49-F238E27FC236}">
                <a16:creationId xmlns:a16="http://schemas.microsoft.com/office/drawing/2014/main" id="{ED65D7B2-AA3E-4CE5-9D19-F7012CCA77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283200"/>
            <a:ext cx="1143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2" name="Picture 23">
            <a:extLst>
              <a:ext uri="{FF2B5EF4-FFF2-40B4-BE49-F238E27FC236}">
                <a16:creationId xmlns:a16="http://schemas.microsoft.com/office/drawing/2014/main" id="{6AFA2706-86A2-4799-90A7-DEEB964AF8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838" y="711200"/>
            <a:ext cx="9271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Picture 24">
            <a:extLst>
              <a:ext uri="{FF2B5EF4-FFF2-40B4-BE49-F238E27FC236}">
                <a16:creationId xmlns:a16="http://schemas.microsoft.com/office/drawing/2014/main" id="{63CFEA66-153D-4CAE-B3E7-8E8B2823B9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988" y="711200"/>
            <a:ext cx="4318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4" name="Picture 25">
            <a:extLst>
              <a:ext uri="{FF2B5EF4-FFF2-40B4-BE49-F238E27FC236}">
                <a16:creationId xmlns:a16="http://schemas.microsoft.com/office/drawing/2014/main" id="{A7BE14F3-8521-4075-9251-2097DD1445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438" y="2997200"/>
            <a:ext cx="9525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5" name="Picture 26">
            <a:extLst>
              <a:ext uri="{FF2B5EF4-FFF2-40B4-BE49-F238E27FC236}">
                <a16:creationId xmlns:a16="http://schemas.microsoft.com/office/drawing/2014/main" id="{FC7DD487-FC17-4F03-9FC3-F30CB86EC7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8" y="3009900"/>
            <a:ext cx="495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6" name="Picture 27">
            <a:extLst>
              <a:ext uri="{FF2B5EF4-FFF2-40B4-BE49-F238E27FC236}">
                <a16:creationId xmlns:a16="http://schemas.microsoft.com/office/drawing/2014/main" id="{87D1E0FB-6431-4737-B10D-D34BAFC30D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709613"/>
            <a:ext cx="12192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7" name="Picture 28">
            <a:extLst>
              <a:ext uri="{FF2B5EF4-FFF2-40B4-BE49-F238E27FC236}">
                <a16:creationId xmlns:a16="http://schemas.microsoft.com/office/drawing/2014/main" id="{7D098F82-039D-4415-9073-DA4DFB0E1C2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693738"/>
            <a:ext cx="5461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8" name="Picture 29">
            <a:extLst>
              <a:ext uri="{FF2B5EF4-FFF2-40B4-BE49-F238E27FC236}">
                <a16:creationId xmlns:a16="http://schemas.microsoft.com/office/drawing/2014/main" id="{E373AE0E-3C9C-43C8-80AF-46E65F337DF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014663"/>
            <a:ext cx="6858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9" name="Picture 31">
            <a:extLst>
              <a:ext uri="{FF2B5EF4-FFF2-40B4-BE49-F238E27FC236}">
                <a16:creationId xmlns:a16="http://schemas.microsoft.com/office/drawing/2014/main" id="{DFEB827B-16CB-4D14-9EBE-1303741EF2F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300" y="700088"/>
            <a:ext cx="13208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0" name="Picture 32">
            <a:extLst>
              <a:ext uri="{FF2B5EF4-FFF2-40B4-BE49-F238E27FC236}">
                <a16:creationId xmlns:a16="http://schemas.microsoft.com/office/drawing/2014/main" id="{E89AE4AC-F014-472B-BE55-9C5466D7836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100" y="749300"/>
            <a:ext cx="4064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1" name="Picture 33">
            <a:extLst>
              <a:ext uri="{FF2B5EF4-FFF2-40B4-BE49-F238E27FC236}">
                <a16:creationId xmlns:a16="http://schemas.microsoft.com/office/drawing/2014/main" id="{1F22FB23-8D36-4D63-9110-729A54518CE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538" y="696913"/>
            <a:ext cx="1744662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42" name="TextBox 34">
            <a:extLst>
              <a:ext uri="{FF2B5EF4-FFF2-40B4-BE49-F238E27FC236}">
                <a16:creationId xmlns:a16="http://schemas.microsoft.com/office/drawing/2014/main" id="{9946F7AE-B02B-4D3D-833B-C7B6562ED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9550" y="-14288"/>
            <a:ext cx="9036050" cy="58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3200" i="1">
                <a:latin typeface="Calibri" panose="020F0502020204030204" pitchFamily="34" charset="0"/>
                <a:ea typeface="PMingLiU" panose="02020500000000000000" pitchFamily="18" charset="-120"/>
              </a:rPr>
              <a:t>BMC  Template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46E26CF-9773-4952-943B-362CC7B0B031}"/>
              </a:ext>
            </a:extLst>
          </p:cNvPr>
          <p:cNvSpPr/>
          <p:nvPr/>
        </p:nvSpPr>
        <p:spPr>
          <a:xfrm>
            <a:off x="8877300" y="1674813"/>
            <a:ext cx="1638300" cy="3392487"/>
          </a:xfrm>
          <a:prstGeom prst="rect">
            <a:avLst/>
          </a:prstGeom>
          <a:solidFill>
            <a:srgbClr val="FFFF00"/>
          </a:solidFill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115888" indent="-115888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Who are our most important customers?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altLang="en-US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What are their archetypes?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altLang="en-US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What Job do they want us to get done for them?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6C92061-5BD9-4C42-8D7E-CFC89E503649}"/>
              </a:ext>
            </a:extLst>
          </p:cNvPr>
          <p:cNvSpPr/>
          <p:nvPr/>
        </p:nvSpPr>
        <p:spPr>
          <a:xfrm>
            <a:off x="3398838" y="1270000"/>
            <a:ext cx="1782762" cy="1651000"/>
          </a:xfrm>
          <a:prstGeom prst="rect">
            <a:avLst/>
          </a:prstGeom>
          <a:solidFill>
            <a:srgbClr val="FFFF00"/>
          </a:solidFill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285750" indent="-28575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endParaRPr lang="en-US" altLang="en-US" sz="140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r>
              <a:rPr lang="en-US" altLang="en-US"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What Key Activities do we require?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r>
              <a:rPr lang="en-US" altLang="en-US"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Manufacturing? Software? Supply chain?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B51038F-DB9C-40F5-9479-960823D59F8F}"/>
              </a:ext>
            </a:extLst>
          </p:cNvPr>
          <p:cNvSpPr/>
          <p:nvPr/>
        </p:nvSpPr>
        <p:spPr>
          <a:xfrm>
            <a:off x="5202238" y="1273175"/>
            <a:ext cx="1809750" cy="3638550"/>
          </a:xfrm>
          <a:prstGeom prst="rect">
            <a:avLst/>
          </a:prstGeom>
          <a:solidFill>
            <a:srgbClr val="FFFF00"/>
          </a:solidFill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174625" indent="-174625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Which of our customer’s problems are we helping to solve? 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altLang="en-US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Which customer needs are we satisfying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altLang="en-US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What are the Key Features of our product that match customers problem/need?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311AFD9-48AE-4DCB-91C4-3A7606F4A790}"/>
              </a:ext>
            </a:extLst>
          </p:cNvPr>
          <p:cNvSpPr/>
          <p:nvPr/>
        </p:nvSpPr>
        <p:spPr>
          <a:xfrm>
            <a:off x="1657350" y="1487488"/>
            <a:ext cx="1585913" cy="3656012"/>
          </a:xfrm>
          <a:prstGeom prst="rect">
            <a:avLst/>
          </a:prstGeom>
          <a:solidFill>
            <a:srgbClr val="FFFF00"/>
          </a:solidFill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285750" indent="-28575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endParaRPr lang="en-US" altLang="en-US" sz="140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r>
              <a:rPr lang="en-US" altLang="en-US"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Who are our Key Partners?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endParaRPr lang="en-US" altLang="en-US" sz="140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r>
              <a:rPr lang="en-US" altLang="en-US"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Who are our key suppliers?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endParaRPr lang="en-US" altLang="en-US" sz="140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r>
              <a:rPr lang="en-US" altLang="en-US"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What are we getting from them? Giving them?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endParaRPr lang="en-US" altLang="en-US" sz="120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B43A879-21B5-4936-83FD-5D389D54C1A5}"/>
              </a:ext>
            </a:extLst>
          </p:cNvPr>
          <p:cNvSpPr/>
          <p:nvPr/>
        </p:nvSpPr>
        <p:spPr>
          <a:xfrm>
            <a:off x="1712913" y="5554663"/>
            <a:ext cx="3694112" cy="1141412"/>
          </a:xfrm>
          <a:prstGeom prst="rect">
            <a:avLst/>
          </a:prstGeom>
          <a:solidFill>
            <a:srgbClr val="FFFF00"/>
          </a:solidFill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115888" indent="-115888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What are the most important costs inherent in our business model?  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Fixed? Variable?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A4EE787-929D-4898-8B31-8A13C53F8776}"/>
              </a:ext>
            </a:extLst>
          </p:cNvPr>
          <p:cNvSpPr/>
          <p:nvPr/>
        </p:nvSpPr>
        <p:spPr>
          <a:xfrm>
            <a:off x="6146800" y="5684838"/>
            <a:ext cx="3843338" cy="1071562"/>
          </a:xfrm>
          <a:prstGeom prst="rect">
            <a:avLst/>
          </a:prstGeom>
          <a:solidFill>
            <a:srgbClr val="FFFF00"/>
          </a:solidFill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285750" indent="-28575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endParaRPr lang="en-US" altLang="en-US" sz="140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r>
              <a:rPr lang="en-US" altLang="en-US"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do we make money? What’s the revenue model? Pricing tactics?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1DAE867-8EAD-4B17-86EA-5F33EBA4D06E}"/>
              </a:ext>
            </a:extLst>
          </p:cNvPr>
          <p:cNvSpPr/>
          <p:nvPr/>
        </p:nvSpPr>
        <p:spPr>
          <a:xfrm>
            <a:off x="7086600" y="3606800"/>
            <a:ext cx="1689100" cy="1484313"/>
          </a:xfrm>
          <a:prstGeom prst="rect">
            <a:avLst/>
          </a:prstGeom>
          <a:solidFill>
            <a:srgbClr val="FFFF00"/>
          </a:solidFill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285750" indent="-28575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endParaRPr lang="en-US" altLang="en-US" sz="140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endParaRPr lang="en-US" altLang="en-US" sz="140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endParaRPr lang="en-US" altLang="en-US" sz="140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r>
              <a:rPr lang="en-US" altLang="en-US"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Through which Channels do our Customer Segments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r>
              <a:rPr lang="en-US" altLang="en-US" sz="140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want to be reached?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endParaRPr lang="en-US" altLang="en-US" sz="140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endParaRPr lang="en-US" altLang="en-US" sz="140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endParaRPr lang="en-US" altLang="en-US" sz="140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defRPr/>
            </a:pPr>
            <a:endParaRPr lang="en-US" altLang="en-US" sz="140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9250" name="Picture 30">
            <a:extLst>
              <a:ext uri="{FF2B5EF4-FFF2-40B4-BE49-F238E27FC236}">
                <a16:creationId xmlns:a16="http://schemas.microsoft.com/office/drawing/2014/main" id="{D0C7214A-6312-4DF6-B27A-741E1B11F484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900" y="2997200"/>
            <a:ext cx="5588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E78F2F36-977A-412E-B07C-0336AFEECD11}"/>
              </a:ext>
            </a:extLst>
          </p:cNvPr>
          <p:cNvSpPr/>
          <p:nvPr/>
        </p:nvSpPr>
        <p:spPr>
          <a:xfrm>
            <a:off x="3398838" y="3657600"/>
            <a:ext cx="1668462" cy="1487488"/>
          </a:xfrm>
          <a:prstGeom prst="rect">
            <a:avLst/>
          </a:prstGeom>
          <a:solidFill>
            <a:srgbClr val="FFFF00"/>
          </a:solidFill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115888" indent="-115888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What Key Resources we require?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Financial, physical, IP, HR?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D499C86-A43D-4850-B8AC-89D6BC5E066F}"/>
              </a:ext>
            </a:extLst>
          </p:cNvPr>
          <p:cNvSpPr/>
          <p:nvPr/>
        </p:nvSpPr>
        <p:spPr>
          <a:xfrm>
            <a:off x="7086600" y="1377950"/>
            <a:ext cx="1689100" cy="1435100"/>
          </a:xfrm>
          <a:prstGeom prst="rect">
            <a:avLst/>
          </a:prstGeom>
          <a:solidFill>
            <a:srgbClr val="FFFF00"/>
          </a:solidFill>
          <a:ln w="3175" cmpd="sng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115888" indent="-115888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How will we </a:t>
            </a:r>
            <a:r>
              <a:rPr lang="en-US" altLang="en-US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Get, Keep and Grow </a:t>
            </a:r>
            <a:r>
              <a:rPr lang="en-US" altLang="en-US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Customers?</a:t>
            </a:r>
          </a:p>
        </p:txBody>
      </p:sp>
      <p:sp>
        <p:nvSpPr>
          <p:cNvPr id="9253" name="TextBox 47">
            <a:extLst>
              <a:ext uri="{FF2B5EF4-FFF2-40B4-BE49-F238E27FC236}">
                <a16:creationId xmlns:a16="http://schemas.microsoft.com/office/drawing/2014/main" id="{F9135DC1-39CC-4B55-9C48-4AFAFB2B0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11100" y="3441700"/>
            <a:ext cx="473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</a:pPr>
            <a:endParaRPr lang="en-US" altLang="en-US" sz="1400">
              <a:ea typeface="PMingLiU" panose="02020500000000000000" pitchFamily="18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0822C4DC-0F04-4094-8C42-D7D6820E26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6E8C9778-E224-422F-B213-EE80CD63F4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/>
          </a:p>
        </p:txBody>
      </p:sp>
      <p:pic>
        <p:nvPicPr>
          <p:cNvPr id="11268" name="Picture 2">
            <a:extLst>
              <a:ext uri="{FF2B5EF4-FFF2-40B4-BE49-F238E27FC236}">
                <a16:creationId xmlns:a16="http://schemas.microsoft.com/office/drawing/2014/main" id="{C85C9A27-B035-41FC-848B-73D862255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0538"/>
            <a:ext cx="8856984" cy="664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031F22-DA32-4789-AA0A-88FEA81112B0}"/>
              </a:ext>
            </a:extLst>
          </p:cNvPr>
          <p:cNvSpPr txBox="1"/>
          <p:nvPr/>
        </p:nvSpPr>
        <p:spPr>
          <a:xfrm>
            <a:off x="0" y="5373216"/>
            <a:ext cx="121920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Pick the customer segments based on your value proposition &amp; pricing tactics then find the right way to </a:t>
            </a:r>
            <a:r>
              <a:rPr lang="en-US" sz="2800" b="1" dirty="0">
                <a:solidFill>
                  <a:srgbClr val="FF0000"/>
                </a:solidFill>
              </a:rPr>
              <a:t>get, keep and grow </a:t>
            </a:r>
            <a:r>
              <a:rPr lang="en-US" sz="2800" b="1" dirty="0"/>
              <a:t>your targeted customers driven by your business model.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F0B3D311-8E04-4006-B3EC-FCEB0DCDEE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i="0" dirty="0">
                <a:solidFill>
                  <a:srgbClr val="333333"/>
                </a:solidFill>
              </a:rPr>
              <a:t>Customer Development = The pursuit of customer </a:t>
            </a:r>
            <a:r>
              <a:rPr lang="en-US" altLang="en-US" sz="2800" dirty="0">
                <a:solidFill>
                  <a:srgbClr val="333333"/>
                </a:solidFill>
              </a:rPr>
              <a:t>understanding</a:t>
            </a:r>
            <a:endParaRPr lang="en-US" altLang="en-US" sz="2800" dirty="0"/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3928367A-9494-4B8C-ACF9-14A48CB566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328" y="685800"/>
            <a:ext cx="11988800" cy="54864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Marketing</a:t>
            </a:r>
          </a:p>
          <a:p>
            <a:pPr marL="0" indent="0">
              <a:buNone/>
            </a:pPr>
            <a:r>
              <a:rPr lang="en-US" sz="2400" b="0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Habit 5: Seek First To </a:t>
            </a:r>
            <a:r>
              <a:rPr lang="en-US" sz="2400" b="1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Understand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, </a:t>
            </a:r>
            <a:r>
              <a:rPr lang="en-US" sz="2400" b="1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Then To Be Understood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. </a:t>
            </a:r>
          </a:p>
          <a:p>
            <a:pPr marL="0" indent="0">
              <a:buNone/>
            </a:pPr>
            <a:r>
              <a:rPr lang="en-US" altLang="en-US" sz="2400" b="0" dirty="0">
                <a:solidFill>
                  <a:srgbClr val="C00000"/>
                </a:solidFill>
                <a:latin typeface="Roboto" panose="02000000000000000000" pitchFamily="2" charset="0"/>
              </a:rPr>
              <a:t>-- </a:t>
            </a:r>
            <a:r>
              <a:rPr lang="en-US" sz="2400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en-US" sz="2000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“</a:t>
            </a:r>
            <a:r>
              <a:rPr lang="en-US" sz="2000" b="0" i="0" u="sng" dirty="0">
                <a:solidFill>
                  <a:srgbClr val="009DD1"/>
                </a:solidFill>
                <a:effectLst/>
                <a:latin typeface="Open Sans" panose="020B0606030504020204" pitchFamily="34" charset="0"/>
                <a:hlinkClick r:id="rId2"/>
              </a:rPr>
              <a:t>The 7 Habits of Highly Effective People</a:t>
            </a:r>
            <a:r>
              <a:rPr lang="en-US" sz="2000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”, </a:t>
            </a:r>
            <a:endParaRPr lang="en-US" altLang="en-US" sz="2400" dirty="0">
              <a:solidFill>
                <a:srgbClr val="C00000"/>
              </a:solidFill>
            </a:endParaRPr>
          </a:p>
        </p:txBody>
      </p:sp>
      <p:pic>
        <p:nvPicPr>
          <p:cNvPr id="12292" name="Picture 2">
            <a:extLst>
              <a:ext uri="{FF2B5EF4-FFF2-40B4-BE49-F238E27FC236}">
                <a16:creationId xmlns:a16="http://schemas.microsoft.com/office/drawing/2014/main" id="{D71A209B-B1B9-4FD5-B039-B7EF258A3A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" t="5154" r="1600"/>
          <a:stretch/>
        </p:blipFill>
        <p:spPr bwMode="auto">
          <a:xfrm>
            <a:off x="5994400" y="1700808"/>
            <a:ext cx="5976664" cy="530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FB65F6C5-B830-47E9-8E3C-CEDEDC999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513" y="1052513"/>
            <a:ext cx="8516938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itle 1">
            <a:extLst>
              <a:ext uri="{FF2B5EF4-FFF2-40B4-BE49-F238E27FC236}">
                <a16:creationId xmlns:a16="http://schemas.microsoft.com/office/drawing/2014/main" id="{C1A35036-7391-4B76-89CC-683BEFA05D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0">
                <a:solidFill>
                  <a:srgbClr val="333333"/>
                </a:solidFill>
              </a:rPr>
              <a:t>Earlyvangelists = Early Adopter + Internal Evangelist</a:t>
            </a:r>
            <a:endParaRPr lang="en-US" altLang="en-US"/>
          </a:p>
        </p:txBody>
      </p:sp>
      <p:sp>
        <p:nvSpPr>
          <p:cNvPr id="13316" name="Content Placeholder 2">
            <a:extLst>
              <a:ext uri="{FF2B5EF4-FFF2-40B4-BE49-F238E27FC236}">
                <a16:creationId xmlns:a16="http://schemas.microsoft.com/office/drawing/2014/main" id="{9FE6246E-BF0F-4E01-9CCE-66646145FF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032625" y="685800"/>
            <a:ext cx="5087938" cy="5486400"/>
          </a:xfr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US" altLang="en-US" sz="2400" b="0">
                <a:solidFill>
                  <a:srgbClr val="333333"/>
                </a:solidFill>
              </a:rPr>
              <a:t>They have a problem.</a:t>
            </a:r>
          </a:p>
          <a:p>
            <a:pPr marL="514350" indent="-514350">
              <a:buFontTx/>
              <a:buAutoNum type="arabicPeriod"/>
            </a:pPr>
            <a:r>
              <a:rPr lang="en-US" altLang="en-US" sz="2400" b="0">
                <a:solidFill>
                  <a:srgbClr val="333333"/>
                </a:solidFill>
              </a:rPr>
              <a:t>They understand they have a problem.</a:t>
            </a:r>
          </a:p>
          <a:p>
            <a:pPr marL="514350" indent="-514350">
              <a:buFontTx/>
              <a:buAutoNum type="arabicPeriod"/>
            </a:pPr>
            <a:r>
              <a:rPr lang="en-US" altLang="en-US" sz="2400" b="0">
                <a:solidFill>
                  <a:srgbClr val="333333"/>
                </a:solidFill>
              </a:rPr>
              <a:t>They are actively searching for a solution and has a timetable for finding it.</a:t>
            </a:r>
          </a:p>
          <a:p>
            <a:pPr marL="514350" indent="-514350">
              <a:buFontTx/>
              <a:buAutoNum type="arabicPeriod"/>
            </a:pPr>
            <a:r>
              <a:rPr lang="en-US" altLang="en-US" sz="2400" b="0">
                <a:solidFill>
                  <a:srgbClr val="333333"/>
                </a:solidFill>
              </a:rPr>
              <a:t>The problem is painful enough that they have cobbled together an interim solution.</a:t>
            </a:r>
          </a:p>
          <a:p>
            <a:pPr marL="514350" indent="-514350">
              <a:buFontTx/>
              <a:buAutoNum type="arabicPeriod"/>
            </a:pPr>
            <a:r>
              <a:rPr lang="en-US" altLang="en-US" sz="2400" b="0">
                <a:solidFill>
                  <a:srgbClr val="333333"/>
                </a:solidFill>
              </a:rPr>
              <a:t>They have, or can quickly acquire, dollars to purchase the product to solve their problem.</a:t>
            </a:r>
          </a:p>
          <a:p>
            <a:pPr marL="514350" indent="-514350">
              <a:buFontTx/>
              <a:buAutoNum type="arabicPeriod"/>
            </a:pPr>
            <a:endParaRPr lang="en-US" altLang="en-US" sz="2400"/>
          </a:p>
        </p:txBody>
      </p:sp>
      <p:sp>
        <p:nvSpPr>
          <p:cNvPr id="13317" name="TextBox 5">
            <a:extLst>
              <a:ext uri="{FF2B5EF4-FFF2-40B4-BE49-F238E27FC236}">
                <a16:creationId xmlns:a16="http://schemas.microsoft.com/office/drawing/2014/main" id="{C79B0A64-14D7-4C4C-B5A1-83FA509548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1388" y="5614988"/>
            <a:ext cx="3559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>
                <a:hlinkClick r:id="rId3"/>
              </a:rPr>
              <a:t>Steve Blank Perfection By Subtraction – The Minimum Feature Set</a:t>
            </a:r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1A60B8F5-E63C-43E8-A2F3-B4A7B726AF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FE448956-C583-4852-BABA-492403A8B6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4340" name="Picture 2">
            <a:extLst>
              <a:ext uri="{FF2B5EF4-FFF2-40B4-BE49-F238E27FC236}">
                <a16:creationId xmlns:a16="http://schemas.microsoft.com/office/drawing/2014/main" id="{094EBE5B-4701-465A-BBFA-2256AB645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>
            <a:extLst>
              <a:ext uri="{FF2B5EF4-FFF2-40B4-BE49-F238E27FC236}">
                <a16:creationId xmlns:a16="http://schemas.microsoft.com/office/drawing/2014/main" id="{D1A2A463-28C5-4CF8-BF22-F870E20541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6563" name="Content Placeholder 2">
            <a:extLst>
              <a:ext uri="{FF2B5EF4-FFF2-40B4-BE49-F238E27FC236}">
                <a16:creationId xmlns:a16="http://schemas.microsoft.com/office/drawing/2014/main" id="{47CAF5CE-EA7F-4E34-9AB3-A276764777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66564" name="Picture 2">
            <a:extLst>
              <a:ext uri="{FF2B5EF4-FFF2-40B4-BE49-F238E27FC236}">
                <a16:creationId xmlns:a16="http://schemas.microsoft.com/office/drawing/2014/main" id="{439BB6DE-691F-44E7-B22A-62CA5910E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738" y="228601"/>
            <a:ext cx="8940800" cy="632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845C2C-92F8-41AA-AEE2-32FC9EAA3DBF}"/>
              </a:ext>
            </a:extLst>
          </p:cNvPr>
          <p:cNvSpPr txBox="1"/>
          <p:nvPr/>
        </p:nvSpPr>
        <p:spPr>
          <a:xfrm>
            <a:off x="6807200" y="265114"/>
            <a:ext cx="3556000" cy="11080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200" dirty="0">
                <a:solidFill>
                  <a:schemeClr val="accent5">
                    <a:lumMod val="75000"/>
                  </a:schemeClr>
                </a:solidFill>
                <a:ea typeface="新細明體" panose="02020500000000000000" pitchFamily="18" charset="-120"/>
              </a:rPr>
              <a:t>Facilitate </a:t>
            </a:r>
          </a:p>
          <a:p>
            <a:pPr eaLnBrk="1" hangingPunct="1">
              <a:defRPr/>
            </a:pPr>
            <a:r>
              <a:rPr lang="en-US" sz="2200" dirty="0">
                <a:solidFill>
                  <a:schemeClr val="accent5">
                    <a:lumMod val="75000"/>
                  </a:schemeClr>
                </a:solidFill>
                <a:ea typeface="新細明體" panose="02020500000000000000" pitchFamily="18" charset="-120"/>
              </a:rPr>
              <a:t>Customer’s </a:t>
            </a:r>
          </a:p>
          <a:p>
            <a:pPr eaLnBrk="1" hangingPunct="1">
              <a:defRPr/>
            </a:pPr>
            <a:r>
              <a:rPr lang="en-US" sz="2200" dirty="0">
                <a:solidFill>
                  <a:schemeClr val="accent5">
                    <a:lumMod val="75000"/>
                  </a:schemeClr>
                </a:solidFill>
                <a:ea typeface="新細明體" panose="02020500000000000000" pitchFamily="18" charset="-120"/>
              </a:rPr>
              <a:t>Procurement  Process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>
            <a:extLst>
              <a:ext uri="{FF2B5EF4-FFF2-40B4-BE49-F238E27FC236}">
                <a16:creationId xmlns:a16="http://schemas.microsoft.com/office/drawing/2014/main" id="{0F55F5F6-4DFB-4CE9-B035-E011207297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Chanel Classifcation</a:t>
            </a:r>
          </a:p>
        </p:txBody>
      </p:sp>
      <p:sp>
        <p:nvSpPr>
          <p:cNvPr id="67587" name="Content Placeholder 2">
            <a:extLst>
              <a:ext uri="{FF2B5EF4-FFF2-40B4-BE49-F238E27FC236}">
                <a16:creationId xmlns:a16="http://schemas.microsoft.com/office/drawing/2014/main" id="{4163200D-91ED-41B2-9EB5-3ED0F567DA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en-US"/>
          </a:p>
        </p:txBody>
      </p:sp>
      <p:pic>
        <p:nvPicPr>
          <p:cNvPr id="67588" name="Picture 2">
            <a:extLst>
              <a:ext uri="{FF2B5EF4-FFF2-40B4-BE49-F238E27FC236}">
                <a16:creationId xmlns:a16="http://schemas.microsoft.com/office/drawing/2014/main" id="{64A4FC95-3C4B-417E-9CAC-ABC37E99D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787400"/>
            <a:ext cx="3263900" cy="605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456A731A-A2C0-48AC-B897-C3B23A7C95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Marketing/Sales Funnel</a:t>
            </a:r>
          </a:p>
        </p:txBody>
      </p:sp>
      <p:sp>
        <p:nvSpPr>
          <p:cNvPr id="68611" name="Content Placeholder 2">
            <a:extLst>
              <a:ext uri="{FF2B5EF4-FFF2-40B4-BE49-F238E27FC236}">
                <a16:creationId xmlns:a16="http://schemas.microsoft.com/office/drawing/2014/main" id="{02167017-1C5D-4575-B74D-5DB7EEE5B7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68612" name="Picture 2">
            <a:extLst>
              <a:ext uri="{FF2B5EF4-FFF2-40B4-BE49-F238E27FC236}">
                <a16:creationId xmlns:a16="http://schemas.microsoft.com/office/drawing/2014/main" id="{DB6D7C4C-AE80-46ED-B981-4B7C8D5BD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1" y="685800"/>
            <a:ext cx="11827864" cy="3768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027DBF9A-055F-464D-8958-85008E5D8F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AIDA: The Purchase Funnel </a:t>
            </a:r>
          </a:p>
        </p:txBody>
      </p:sp>
      <p:pic>
        <p:nvPicPr>
          <p:cNvPr id="62467" name="Picture 2">
            <a:extLst>
              <a:ext uri="{FF2B5EF4-FFF2-40B4-BE49-F238E27FC236}">
                <a16:creationId xmlns:a16="http://schemas.microsoft.com/office/drawing/2014/main" id="{10763EC7-5FD0-4ADA-A6DC-818FB8108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0" y="617538"/>
            <a:ext cx="5962650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468" name="TextBox 3">
            <a:extLst>
              <a:ext uri="{FF2B5EF4-FFF2-40B4-BE49-F238E27FC236}">
                <a16:creationId xmlns:a16="http://schemas.microsoft.com/office/drawing/2014/main" id="{B4208AAE-4201-4429-AE5F-BFFBB1FD2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463" y="6469063"/>
            <a:ext cx="4954587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4"/>
              </a:rPr>
              <a:t>https://en.wikipedia.org/wiki/AIDA_(marketing)</a:t>
            </a:r>
            <a:r>
              <a:rPr lang="en-US" altLang="en-US"/>
              <a:t> </a:t>
            </a:r>
          </a:p>
        </p:txBody>
      </p:sp>
      <p:sp>
        <p:nvSpPr>
          <p:cNvPr id="62469" name="TextBox 4">
            <a:extLst>
              <a:ext uri="{FF2B5EF4-FFF2-40B4-BE49-F238E27FC236}">
                <a16:creationId xmlns:a16="http://schemas.microsoft.com/office/drawing/2014/main" id="{FBBBD3DB-3341-4E90-B869-8E5287D56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0" y="5267325"/>
            <a:ext cx="669670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 err="1">
                <a:hlinkClick r:id="rId5" tooltip="AISDALSLove"/>
              </a:rPr>
              <a:t>AISDALSLove</a:t>
            </a:r>
            <a:r>
              <a:rPr lang="en-US" altLang="en-US" sz="2400" dirty="0">
                <a:hlinkClick r:id="rId5" tooltip="AISDALSLove"/>
              </a:rPr>
              <a:t> model</a:t>
            </a:r>
            <a:r>
              <a:rPr lang="en-US" altLang="en-US" sz="2400" dirty="0"/>
              <a:t>: </a:t>
            </a:r>
          </a:p>
          <a:p>
            <a:pPr eaLnBrk="1" hangingPunct="1"/>
            <a:r>
              <a:rPr lang="en-US" altLang="en-US" sz="2400" dirty="0"/>
              <a:t>Awareness→ Interest→ </a:t>
            </a:r>
            <a:r>
              <a:rPr lang="en-US" altLang="en-US" sz="2400" b="1" dirty="0"/>
              <a:t>Search</a:t>
            </a:r>
            <a:r>
              <a:rPr lang="en-US" altLang="en-US" sz="2400" dirty="0"/>
              <a:t> →Desire→</a:t>
            </a:r>
          </a:p>
          <a:p>
            <a:pPr eaLnBrk="1" hangingPunct="1"/>
            <a:r>
              <a:rPr lang="en-US" altLang="en-US" sz="2400" dirty="0"/>
              <a:t> Action → </a:t>
            </a:r>
            <a:r>
              <a:rPr lang="en-US" altLang="en-US" sz="2400" b="1" dirty="0"/>
              <a:t>Like/dislike → Share → Love/ Hate </a:t>
            </a:r>
          </a:p>
        </p:txBody>
      </p:sp>
      <p:sp>
        <p:nvSpPr>
          <p:cNvPr id="62470" name="TextBox 1">
            <a:extLst>
              <a:ext uri="{FF2B5EF4-FFF2-40B4-BE49-F238E27FC236}">
                <a16:creationId xmlns:a16="http://schemas.microsoft.com/office/drawing/2014/main" id="{398A07A0-F727-45C6-B6AD-FFC37695B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8400" y="836613"/>
            <a:ext cx="3149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The consumer becomes aware of a category, product or brand (usually through advertising)</a:t>
            </a:r>
          </a:p>
        </p:txBody>
      </p:sp>
      <p:sp>
        <p:nvSpPr>
          <p:cNvPr id="62471" name="TextBox 2">
            <a:extLst>
              <a:ext uri="{FF2B5EF4-FFF2-40B4-BE49-F238E27FC236}">
                <a16:creationId xmlns:a16="http://schemas.microsoft.com/office/drawing/2014/main" id="{220FEBF9-8061-4050-B8BC-78A3C05B5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363" y="2636838"/>
            <a:ext cx="42497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The consumer becomes interested by learning about brand benefits &amp; how the brand fits with lifestyle</a:t>
            </a:r>
          </a:p>
        </p:txBody>
      </p:sp>
      <p:sp>
        <p:nvSpPr>
          <p:cNvPr id="62472" name="Rectangle 3">
            <a:extLst>
              <a:ext uri="{FF2B5EF4-FFF2-40B4-BE49-F238E27FC236}">
                <a16:creationId xmlns:a16="http://schemas.microsoft.com/office/drawing/2014/main" id="{42FB8756-38C9-4472-9275-62AD3C4EA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538" y="3792538"/>
            <a:ext cx="44148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The consumer develops a favorable disposition towards the brand</a:t>
            </a:r>
          </a:p>
        </p:txBody>
      </p:sp>
      <p:sp>
        <p:nvSpPr>
          <p:cNvPr id="62473" name="TextBox 4">
            <a:extLst>
              <a:ext uri="{FF2B5EF4-FFF2-40B4-BE49-F238E27FC236}">
                <a16:creationId xmlns:a16="http://schemas.microsoft.com/office/drawing/2014/main" id="{553F667F-7E76-4D61-A3E2-3B76C78CF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1075" y="4586288"/>
            <a:ext cx="44989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The consumer forms a purchase intention, shops around, engages in trial or makes a purchase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5E86B3E2-8284-481D-AB20-550E49E938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Marketing is… 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4D5C3134-99A8-4FDF-909B-35AF9E01C4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5360" y="685800"/>
            <a:ext cx="11377264" cy="5486400"/>
          </a:xfrm>
        </p:spPr>
        <p:txBody>
          <a:bodyPr/>
          <a:lstStyle/>
          <a:p>
            <a:r>
              <a:rPr lang="en-US" altLang="en-US" sz="3600" b="0" dirty="0"/>
              <a:t>At the core, marketing is </a:t>
            </a:r>
            <a:r>
              <a:rPr lang="en-US" altLang="en-US" sz="3600" b="0" dirty="0">
                <a:hlinkClick r:id="rId2"/>
              </a:rPr>
              <a:t>lead generation</a:t>
            </a:r>
            <a:r>
              <a:rPr lang="en-US" altLang="en-US" sz="3600" b="0" dirty="0"/>
              <a:t>. </a:t>
            </a:r>
          </a:p>
          <a:p>
            <a:r>
              <a:rPr lang="en-US" altLang="en-US" sz="3600" dirty="0"/>
              <a:t>Ads</a:t>
            </a:r>
            <a:r>
              <a:rPr lang="en-US" altLang="en-US" sz="3600" b="0" dirty="0"/>
              <a:t> drive </a:t>
            </a:r>
            <a:r>
              <a:rPr lang="en-US" altLang="en-US" sz="3600" b="0" i="1" dirty="0">
                <a:solidFill>
                  <a:srgbClr val="C00000"/>
                </a:solidFill>
              </a:rPr>
              <a:t>awareness</a:t>
            </a:r>
            <a:r>
              <a:rPr lang="en-US" altLang="en-US" sz="3600" b="0" dirty="0"/>
              <a:t>…to drive sales. </a:t>
            </a:r>
          </a:p>
          <a:p>
            <a:r>
              <a:rPr lang="en-US" altLang="en-US" sz="3600" dirty="0"/>
              <a:t>PR and publicity </a:t>
            </a:r>
            <a:r>
              <a:rPr lang="en-US" altLang="en-US" sz="3600" b="0" dirty="0"/>
              <a:t>drive </a:t>
            </a:r>
            <a:r>
              <a:rPr lang="en-US" altLang="en-US" sz="3600" b="0" i="1" dirty="0">
                <a:solidFill>
                  <a:srgbClr val="C00000"/>
                </a:solidFill>
              </a:rPr>
              <a:t>attention</a:t>
            </a:r>
            <a:r>
              <a:rPr lang="en-US" altLang="en-US" sz="3600" b="0" dirty="0"/>
              <a:t>…to drive sales. </a:t>
            </a:r>
          </a:p>
          <a:p>
            <a:r>
              <a:rPr lang="en-US" altLang="en-US" sz="3600" dirty="0"/>
              <a:t>Social media </a:t>
            </a:r>
            <a:r>
              <a:rPr lang="en-US" altLang="en-US" sz="3600" b="0" dirty="0"/>
              <a:t>drives </a:t>
            </a:r>
            <a:r>
              <a:rPr lang="en-US" altLang="en-US" sz="3600" b="0" i="1" dirty="0">
                <a:solidFill>
                  <a:srgbClr val="C00000"/>
                </a:solidFill>
              </a:rPr>
              <a:t>communication</a:t>
            </a:r>
            <a:r>
              <a:rPr lang="en-US" altLang="en-US" sz="3600" b="0" dirty="0"/>
              <a:t>…to drive sales. </a:t>
            </a:r>
          </a:p>
          <a:p>
            <a:r>
              <a:rPr lang="en-US" altLang="en-US" sz="3600" dirty="0"/>
              <a:t>Marketing</a:t>
            </a:r>
            <a:r>
              <a:rPr lang="en-US" altLang="en-US" sz="3600" b="0" dirty="0"/>
              <a:t> is not an end unto itself. It is simply </a:t>
            </a:r>
            <a:r>
              <a:rPr lang="en-US" altLang="en-US" sz="3600" dirty="0"/>
              <a:t>getting customers</a:t>
            </a:r>
            <a:r>
              <a:rPr lang="en-US" altLang="en-US" sz="3600" b="0" dirty="0"/>
              <a:t>. And by the transitive property, anything that gets customers is marketing.</a:t>
            </a:r>
            <a:endParaRPr lang="en-US" altLang="en-US" sz="3600" dirty="0"/>
          </a:p>
        </p:txBody>
      </p:sp>
      <p:sp>
        <p:nvSpPr>
          <p:cNvPr id="31748" name="TextBox 3">
            <a:extLst>
              <a:ext uri="{FF2B5EF4-FFF2-40B4-BE49-F238E27FC236}">
                <a16:creationId xmlns:a16="http://schemas.microsoft.com/office/drawing/2014/main" id="{50A9DD00-6F33-4D79-9C41-2F3C689FC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5897563"/>
            <a:ext cx="78470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hlinkClick r:id="rId3"/>
              </a:rPr>
              <a:t>http://www.fastcompany.com/3003888/everything-marketing-how-growth-hackers-redefine-game</a:t>
            </a:r>
            <a:r>
              <a:rPr lang="en-US" altLang="en-US" sz="1400"/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>
            <a:extLst>
              <a:ext uri="{FF2B5EF4-FFF2-40B4-BE49-F238E27FC236}">
                <a16:creationId xmlns:a16="http://schemas.microsoft.com/office/drawing/2014/main" id="{248094CF-FC86-40E3-8156-A8A5876E94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9635" name="Content Placeholder 2">
            <a:extLst>
              <a:ext uri="{FF2B5EF4-FFF2-40B4-BE49-F238E27FC236}">
                <a16:creationId xmlns:a16="http://schemas.microsoft.com/office/drawing/2014/main" id="{392BEF85-82FD-4024-A910-DA29EB3AAF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69636" name="Picture 2">
            <a:extLst>
              <a:ext uri="{FF2B5EF4-FFF2-40B4-BE49-F238E27FC236}">
                <a16:creationId xmlns:a16="http://schemas.microsoft.com/office/drawing/2014/main" id="{7A316679-3DD2-4334-92D6-9590C6781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325439"/>
            <a:ext cx="10332641" cy="5962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7" name="Picture 3">
            <a:extLst>
              <a:ext uri="{FF2B5EF4-FFF2-40B4-BE49-F238E27FC236}">
                <a16:creationId xmlns:a16="http://schemas.microsoft.com/office/drawing/2014/main" id="{CDED1CA2-B720-4996-9549-7FB223EBC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114" y="1628800"/>
            <a:ext cx="1639887" cy="325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ustomer Relationships.tiff">
            <a:extLst>
              <a:ext uri="{FF2B5EF4-FFF2-40B4-BE49-F238E27FC236}">
                <a16:creationId xmlns:a16="http://schemas.microsoft.com/office/drawing/2014/main" id="{138796F0-E8A7-4D1A-99F7-85CCEF6F6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1831975"/>
            <a:ext cx="7092950" cy="502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Box 2">
            <a:extLst>
              <a:ext uri="{FF2B5EF4-FFF2-40B4-BE49-F238E27FC236}">
                <a16:creationId xmlns:a16="http://schemas.microsoft.com/office/drawing/2014/main" id="{6E7DFFA8-33B3-4D16-8C2A-1B795313B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36" y="549275"/>
            <a:ext cx="8821464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/>
              <a:t>CS: Who are our customers?</a:t>
            </a:r>
          </a:p>
          <a:p>
            <a:pPr eaLnBrk="1" hangingPunct="1"/>
            <a:r>
              <a:rPr lang="en-US" altLang="en-US" sz="2400" dirty="0"/>
              <a:t>CH: How do we reach customer?</a:t>
            </a:r>
          </a:p>
          <a:p>
            <a:pPr eaLnBrk="1" hangingPunct="1"/>
            <a:r>
              <a:rPr lang="en-US" altLang="en-US" sz="2400" dirty="0"/>
              <a:t>CR: </a:t>
            </a:r>
            <a:r>
              <a:rPr lang="en-US" altLang="en-US" sz="2400" b="1" dirty="0">
                <a:solidFill>
                  <a:srgbClr val="C00000"/>
                </a:solidFill>
              </a:rPr>
              <a:t>How will we get, keep, and grow customers?</a:t>
            </a:r>
          </a:p>
        </p:txBody>
      </p:sp>
      <p:sp>
        <p:nvSpPr>
          <p:cNvPr id="15364" name="Title 1">
            <a:extLst>
              <a:ext uri="{FF2B5EF4-FFF2-40B4-BE49-F238E27FC236}">
                <a16:creationId xmlns:a16="http://schemas.microsoft.com/office/drawing/2014/main" id="{9751B7DF-0F95-4A81-A1B0-77185FDEA3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Customer Relationship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>
            <a:extLst>
              <a:ext uri="{FF2B5EF4-FFF2-40B4-BE49-F238E27FC236}">
                <a16:creationId xmlns:a16="http://schemas.microsoft.com/office/drawing/2014/main" id="{86298A14-5271-4179-B109-8451B2E7B4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2707" name="Content Placeholder 2">
            <a:extLst>
              <a:ext uri="{FF2B5EF4-FFF2-40B4-BE49-F238E27FC236}">
                <a16:creationId xmlns:a16="http://schemas.microsoft.com/office/drawing/2014/main" id="{2897E094-5418-4BDF-9EF1-D9C8D1003E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72708" name="Picture 2">
            <a:extLst>
              <a:ext uri="{FF2B5EF4-FFF2-40B4-BE49-F238E27FC236}">
                <a16:creationId xmlns:a16="http://schemas.microsoft.com/office/drawing/2014/main" id="{7B1455D2-E9F0-42E8-A60E-DBF3386A5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"/>
            <a:ext cx="7648575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9" name="Picture 3">
            <a:extLst>
              <a:ext uri="{FF2B5EF4-FFF2-40B4-BE49-F238E27FC236}">
                <a16:creationId xmlns:a16="http://schemas.microsoft.com/office/drawing/2014/main" id="{F6A8B068-0055-498F-9C8A-E31A998F7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953000"/>
            <a:ext cx="828675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>
            <a:extLst>
              <a:ext uri="{FF2B5EF4-FFF2-40B4-BE49-F238E27FC236}">
                <a16:creationId xmlns:a16="http://schemas.microsoft.com/office/drawing/2014/main" id="{7E4D8242-AE11-4517-A2FA-5594E9FBE6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Revenue Streams</a:t>
            </a:r>
          </a:p>
        </p:txBody>
      </p:sp>
      <p:sp>
        <p:nvSpPr>
          <p:cNvPr id="73731" name="Content Placeholder 2">
            <a:extLst>
              <a:ext uri="{FF2B5EF4-FFF2-40B4-BE49-F238E27FC236}">
                <a16:creationId xmlns:a16="http://schemas.microsoft.com/office/drawing/2014/main" id="{80B405F5-8B1F-4012-B8C7-D552EA405E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1" y="598488"/>
            <a:ext cx="8582025" cy="5048250"/>
          </a:xfrm>
        </p:spPr>
        <p:txBody>
          <a:bodyPr/>
          <a:lstStyle/>
          <a:p>
            <a:r>
              <a:rPr lang="en-US" altLang="en-US"/>
              <a:t>Asset (product) sale: Transaction</a:t>
            </a:r>
          </a:p>
          <a:p>
            <a:r>
              <a:rPr lang="en-US" altLang="en-US"/>
              <a:t>Usage fee</a:t>
            </a:r>
          </a:p>
          <a:p>
            <a:r>
              <a:rPr lang="en-US" altLang="en-US"/>
              <a:t>Subscription fees</a:t>
            </a:r>
          </a:p>
          <a:p>
            <a:r>
              <a:rPr lang="en-US" altLang="en-US"/>
              <a:t>Lending/Renting/Leasing</a:t>
            </a:r>
          </a:p>
          <a:p>
            <a:r>
              <a:rPr lang="en-US" altLang="en-US"/>
              <a:t>Licensing</a:t>
            </a:r>
          </a:p>
          <a:p>
            <a:r>
              <a:rPr lang="en-US" altLang="en-US"/>
              <a:t>Brokerage fees</a:t>
            </a:r>
          </a:p>
          <a:p>
            <a:r>
              <a:rPr lang="en-US" altLang="en-US"/>
              <a:t>Advertising</a:t>
            </a:r>
          </a:p>
        </p:txBody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0EA51204-38FD-4598-8630-7957ED8DD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221088"/>
            <a:ext cx="9144000" cy="215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/>
            <a:r>
              <a:rPr lang="en-US" altLang="en-US" sz="2200" b="0"/>
              <a:t>Two different types of Revenue Streams:</a:t>
            </a:r>
          </a:p>
          <a:p>
            <a:pPr eaLnBrk="1" hangingPunct="1">
              <a:buFont typeface="Arial" panose="020B0604020202020204" pitchFamily="34" charset="0"/>
              <a:buAutoNum type="arabicPeriod"/>
            </a:pPr>
            <a:r>
              <a:rPr lang="en-US" altLang="en-US" sz="2200"/>
              <a:t>Transaction revenues </a:t>
            </a:r>
            <a:r>
              <a:rPr lang="en-US" altLang="en-US" sz="2200" b="0"/>
              <a:t>resulting from one-time customer payments</a:t>
            </a:r>
          </a:p>
          <a:p>
            <a:pPr eaLnBrk="1" hangingPunct="1">
              <a:buFont typeface="Arial" panose="020B0604020202020204" pitchFamily="34" charset="0"/>
              <a:buAutoNum type="arabicPeriod"/>
            </a:pPr>
            <a:r>
              <a:rPr lang="en-US" altLang="en-US" sz="2200"/>
              <a:t>Recurring revenues </a:t>
            </a:r>
            <a:r>
              <a:rPr lang="en-US" altLang="en-US" sz="2200" b="0"/>
              <a:t>resulting from ongoing payments to either deliver a Value Proposition to customers or provide post-purchase customer support</a:t>
            </a:r>
          </a:p>
          <a:p>
            <a:pPr eaLnBrk="1" hangingPunct="1"/>
            <a:r>
              <a:rPr lang="en-US" altLang="en-US" sz="2400"/>
              <a:t>Pricing mechanism: fixed and dynamic pricing.</a:t>
            </a:r>
            <a:endParaRPr lang="en-US" altLang="en-US"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>
            <a:extLst>
              <a:ext uri="{FF2B5EF4-FFF2-40B4-BE49-F238E27FC236}">
                <a16:creationId xmlns:a16="http://schemas.microsoft.com/office/drawing/2014/main" id="{1B6D0BAF-8B8C-4BB8-BFD4-4F8F0B936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xxxxxx</a:t>
            </a:r>
          </a:p>
        </p:txBody>
      </p:sp>
      <p:sp>
        <p:nvSpPr>
          <p:cNvPr id="74755" name="Content Placeholder 2">
            <a:extLst>
              <a:ext uri="{FF2B5EF4-FFF2-40B4-BE49-F238E27FC236}">
                <a16:creationId xmlns:a16="http://schemas.microsoft.com/office/drawing/2014/main" id="{6C2A17EC-1A82-46F7-AF0D-5C885F6EAC1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74756" name="Picture 2">
            <a:extLst>
              <a:ext uri="{FF2B5EF4-FFF2-40B4-BE49-F238E27FC236}">
                <a16:creationId xmlns:a16="http://schemas.microsoft.com/office/drawing/2014/main" id="{D90D1F32-4F94-403B-98F1-1E84FA147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2" y="21018"/>
            <a:ext cx="10499281" cy="6153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4757" name="Straight Connector 4">
            <a:extLst>
              <a:ext uri="{FF2B5EF4-FFF2-40B4-BE49-F238E27FC236}">
                <a16:creationId xmlns:a16="http://schemas.microsoft.com/office/drawing/2014/main" id="{1377B8D9-468D-403C-9BF3-B87264BC705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475663" y="3440113"/>
            <a:ext cx="126365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7170B8CF-54F1-4E9F-8AD4-DD08B0DAE4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Value Proposition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DE06DD9D-2A8B-4D67-BEAE-93FB1046BB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38288" y="785813"/>
            <a:ext cx="9144000" cy="5486400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16388" name="Picture 3">
            <a:extLst>
              <a:ext uri="{FF2B5EF4-FFF2-40B4-BE49-F238E27FC236}">
                <a16:creationId xmlns:a16="http://schemas.microsoft.com/office/drawing/2014/main" id="{E28F6553-87A2-4620-AFCD-ABE5D93D7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1141413"/>
            <a:ext cx="10045700" cy="487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544779-EE3F-479F-9F7D-77DA497165D6}"/>
              </a:ext>
            </a:extLst>
          </p:cNvPr>
          <p:cNvSpPr txBox="1"/>
          <p:nvPr/>
        </p:nvSpPr>
        <p:spPr>
          <a:xfrm>
            <a:off x="1938338" y="2155825"/>
            <a:ext cx="646112" cy="369888"/>
          </a:xfrm>
          <a:prstGeom prst="rect">
            <a:avLst/>
          </a:prstGeom>
          <a:solidFill>
            <a:schemeClr val="accent3"/>
          </a:solidFill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New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3C97BC-90CD-4BB0-84B3-4B89D59FB0FA}"/>
              </a:ext>
            </a:extLst>
          </p:cNvPr>
          <p:cNvSpPr txBox="1"/>
          <p:nvPr/>
        </p:nvSpPr>
        <p:spPr>
          <a:xfrm>
            <a:off x="4195763" y="2168525"/>
            <a:ext cx="1065212" cy="369888"/>
          </a:xfrm>
          <a:prstGeom prst="rect">
            <a:avLst/>
          </a:prstGeom>
          <a:solidFill>
            <a:schemeClr val="accent3"/>
          </a:solidFill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Effective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263967-B670-430E-A975-3D6EA6263623}"/>
              </a:ext>
            </a:extLst>
          </p:cNvPr>
          <p:cNvSpPr txBox="1"/>
          <p:nvPr/>
        </p:nvSpPr>
        <p:spPr>
          <a:xfrm>
            <a:off x="6516688" y="2168525"/>
            <a:ext cx="1403350" cy="369888"/>
          </a:xfrm>
          <a:prstGeom prst="rect">
            <a:avLst/>
          </a:prstGeom>
          <a:solidFill>
            <a:schemeClr val="accent3"/>
          </a:solidFill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Customized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65C5F5-7485-4B8F-883D-3CF8D4617080}"/>
              </a:ext>
            </a:extLst>
          </p:cNvPr>
          <p:cNvSpPr txBox="1"/>
          <p:nvPr/>
        </p:nvSpPr>
        <p:spPr>
          <a:xfrm>
            <a:off x="9078913" y="2200275"/>
            <a:ext cx="1158875" cy="369888"/>
          </a:xfrm>
          <a:prstGeom prst="rect">
            <a:avLst/>
          </a:prstGeom>
          <a:solidFill>
            <a:schemeClr val="accent3"/>
          </a:solidFill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All-in-one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57C493-363C-4377-9BEC-BEBDC90EA3CF}"/>
              </a:ext>
            </a:extLst>
          </p:cNvPr>
          <p:cNvSpPr txBox="1"/>
          <p:nvPr/>
        </p:nvSpPr>
        <p:spPr>
          <a:xfrm>
            <a:off x="1495425" y="3714750"/>
            <a:ext cx="1581150" cy="369888"/>
          </a:xfrm>
          <a:prstGeom prst="rect">
            <a:avLst/>
          </a:prstGeom>
          <a:solidFill>
            <a:schemeClr val="accent3"/>
          </a:solidFill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Better 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923BDB-F1C3-49B2-B662-52EA4A71B896}"/>
              </a:ext>
            </a:extLst>
          </p:cNvPr>
          <p:cNvSpPr txBox="1"/>
          <p:nvPr/>
        </p:nvSpPr>
        <p:spPr>
          <a:xfrm>
            <a:off x="3603625" y="3776663"/>
            <a:ext cx="2078038" cy="369887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/>
              <a:t>Brand/Positioning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2B7BBC-3786-4AED-A65F-82E6B7ABF831}"/>
              </a:ext>
            </a:extLst>
          </p:cNvPr>
          <p:cNvSpPr txBox="1"/>
          <p:nvPr/>
        </p:nvSpPr>
        <p:spPr>
          <a:xfrm>
            <a:off x="6732588" y="3714750"/>
            <a:ext cx="782637" cy="369888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/>
              <a:t>Price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C540A9-1A06-4EA7-A29B-7D1334D5DE51}"/>
              </a:ext>
            </a:extLst>
          </p:cNvPr>
          <p:cNvSpPr txBox="1"/>
          <p:nvPr/>
        </p:nvSpPr>
        <p:spPr>
          <a:xfrm>
            <a:off x="8724900" y="3714750"/>
            <a:ext cx="1516063" cy="369888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/>
              <a:t>Lower cost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B5A1B7-F5C5-4C16-9D12-9B2D430298B5}"/>
              </a:ext>
            </a:extLst>
          </p:cNvPr>
          <p:cNvSpPr txBox="1"/>
          <p:nvPr/>
        </p:nvSpPr>
        <p:spPr>
          <a:xfrm>
            <a:off x="1449388" y="5305425"/>
            <a:ext cx="1400175" cy="369888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/>
              <a:t>Lower risk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D35C02-5157-4356-B219-2779A0FB01EB}"/>
              </a:ext>
            </a:extLst>
          </p:cNvPr>
          <p:cNvSpPr txBox="1"/>
          <p:nvPr/>
        </p:nvSpPr>
        <p:spPr>
          <a:xfrm>
            <a:off x="6326188" y="5346700"/>
            <a:ext cx="1587500" cy="369888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/>
              <a:t>Convenience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FB552A-44E0-40EC-8C30-2C7256DB2157}"/>
              </a:ext>
            </a:extLst>
          </p:cNvPr>
          <p:cNvSpPr txBox="1"/>
          <p:nvPr/>
        </p:nvSpPr>
        <p:spPr>
          <a:xfrm>
            <a:off x="8886825" y="5376863"/>
            <a:ext cx="1400175" cy="369887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/>
              <a:t>Easy to use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50EF44-80B6-4264-87F3-586D3EDEFF37}"/>
              </a:ext>
            </a:extLst>
          </p:cNvPr>
          <p:cNvSpPr txBox="1"/>
          <p:nvPr/>
        </p:nvSpPr>
        <p:spPr>
          <a:xfrm>
            <a:off x="3960813" y="5346700"/>
            <a:ext cx="1300162" cy="369888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/>
              <a:t>Accessible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38076-5CF2-48D8-BA78-6E7881B7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Proposition: Product Attributes and Levels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CEC302-F04D-4A9A-AB34-D5673FB1D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64" y="764704"/>
            <a:ext cx="9505056" cy="50168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3FD4FE-604D-4B9F-B50A-10DAA22FADA6}"/>
              </a:ext>
            </a:extLst>
          </p:cNvPr>
          <p:cNvSpPr txBox="1"/>
          <p:nvPr/>
        </p:nvSpPr>
        <p:spPr>
          <a:xfrm>
            <a:off x="911424" y="6071121"/>
            <a:ext cx="97930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12 Business Decisions you can Optimize with </a:t>
            </a:r>
            <a:r>
              <a:rPr lang="en-US" sz="2400" b="1" dirty="0">
                <a:hlinkClick r:id="rId3"/>
              </a:rPr>
              <a:t>Conjoint Analysis </a:t>
            </a:r>
            <a:r>
              <a:rPr lang="en-US" dirty="0">
                <a:hlinkClick r:id="rId3"/>
              </a:rPr>
              <a:t>| eBook | Qualtrics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499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4">
            <a:extLst>
              <a:ext uri="{FF2B5EF4-FFF2-40B4-BE49-F238E27FC236}">
                <a16:creationId xmlns:a16="http://schemas.microsoft.com/office/drawing/2014/main" id="{7C5C8277-2DE1-4D15-9171-96900A5DC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8" y="533400"/>
            <a:ext cx="8568952" cy="6921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Title 1">
            <a:extLst>
              <a:ext uri="{FF2B5EF4-FFF2-40B4-BE49-F238E27FC236}">
                <a16:creationId xmlns:a16="http://schemas.microsoft.com/office/drawing/2014/main" id="{C314CDB4-F03F-43CE-86B3-4FE7D8CEE1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Lean Canvas and Marketing Analytics</a:t>
            </a:r>
          </a:p>
        </p:txBody>
      </p:sp>
      <p:sp>
        <p:nvSpPr>
          <p:cNvPr id="76804" name="TextBox 5">
            <a:extLst>
              <a:ext uri="{FF2B5EF4-FFF2-40B4-BE49-F238E27FC236}">
                <a16:creationId xmlns:a16="http://schemas.microsoft.com/office/drawing/2014/main" id="{FE98F4A9-3C10-4A5E-BF06-4EF218D40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8288" y="5517232"/>
            <a:ext cx="316835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r>
              <a:rPr lang="en-US" dirty="0">
                <a:hlinkClick r:id="rId3"/>
              </a:rPr>
              <a:t>An Introduction to Lean Canvas. As an entrepreneur, one of the most… | by Steve Mullen | Medium</a:t>
            </a:r>
            <a:r>
              <a:rPr lang="en-US" dirty="0"/>
              <a:t> </a:t>
            </a:r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1625B9-99BE-498F-A8CF-2B51467FD6BF}"/>
              </a:ext>
            </a:extLst>
          </p:cNvPr>
          <p:cNvSpPr txBox="1"/>
          <p:nvPr/>
        </p:nvSpPr>
        <p:spPr>
          <a:xfrm rot="16200000">
            <a:off x="3999013" y="5685082"/>
            <a:ext cx="615553" cy="103009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Profit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2" name="TextBox 34">
            <a:extLst>
              <a:ext uri="{FF2B5EF4-FFF2-40B4-BE49-F238E27FC236}">
                <a16:creationId xmlns:a16="http://schemas.microsoft.com/office/drawing/2014/main" id="{9946F7AE-B02B-4D3D-833B-C7B6562ED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9550" y="-14288"/>
            <a:ext cx="90360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3600" i="1" dirty="0">
                <a:latin typeface="Calibri" panose="020F0502020204030204" pitchFamily="34" charset="0"/>
                <a:ea typeface="PMingLiU" panose="02020500000000000000" pitchFamily="18" charset="-120"/>
              </a:rPr>
              <a:t>BMC  vs Book Chapters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E8C862F-0B22-47C1-ACE3-29CF53F8F02E}"/>
              </a:ext>
            </a:extLst>
          </p:cNvPr>
          <p:cNvSpPr txBox="1"/>
          <p:nvPr/>
        </p:nvSpPr>
        <p:spPr>
          <a:xfrm>
            <a:off x="0" y="1412776"/>
            <a:ext cx="30716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0" dirty="0">
                <a:solidFill>
                  <a:srgbClr val="0070C0"/>
                </a:solidFill>
                <a:effectLst/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Ch1 - The ME approach</a:t>
            </a:r>
            <a:r>
              <a:rPr lang="en-US" sz="2000" b="1" i="0" dirty="0">
                <a:solidFill>
                  <a:srgbClr val="0070C0"/>
                </a:solidFill>
                <a:effectLst/>
                <a:latin typeface="+mn-lt"/>
              </a:rPr>
              <a:t>  </a:t>
            </a:r>
          </a:p>
          <a:p>
            <a:pPr algn="l"/>
            <a:r>
              <a:rPr lang="en-US" sz="2000" b="1" i="0" dirty="0">
                <a:solidFill>
                  <a:srgbClr val="0070C0"/>
                </a:solidFill>
                <a:effectLst/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Ch2 - Customer value</a:t>
            </a:r>
            <a:r>
              <a:rPr lang="en-US" sz="2000" b="1" i="0" dirty="0">
                <a:solidFill>
                  <a:srgbClr val="0070C0"/>
                </a:solidFill>
                <a:effectLst/>
                <a:latin typeface="+mn-lt"/>
              </a:rPr>
              <a:t>  </a:t>
            </a:r>
          </a:p>
          <a:p>
            <a:pPr algn="l"/>
            <a:r>
              <a:rPr lang="en-US" sz="2000" b="1" i="0" dirty="0">
                <a:solidFill>
                  <a:srgbClr val="0070C0"/>
                </a:solidFill>
                <a:effectLst/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Ch3 - Segmentation &amp; targeting</a:t>
            </a:r>
            <a:r>
              <a:rPr lang="en-US" sz="2000" b="1" i="0" dirty="0">
                <a:solidFill>
                  <a:srgbClr val="0070C0"/>
                </a:solidFill>
                <a:effectLst/>
                <a:latin typeface="+mn-lt"/>
              </a:rPr>
              <a:t>  </a:t>
            </a:r>
          </a:p>
          <a:p>
            <a:pPr algn="l"/>
            <a:r>
              <a:rPr lang="en-US" sz="2000" b="1" i="0" dirty="0">
                <a:solidFill>
                  <a:srgbClr val="0070C0"/>
                </a:solidFill>
                <a:effectLst/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Ch4 – Positioning </a:t>
            </a:r>
            <a:r>
              <a:rPr lang="en-US" sz="20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</a:p>
          <a:p>
            <a:pPr algn="l"/>
            <a:r>
              <a:rPr lang="en-US" sz="2000" b="1" i="0" dirty="0">
                <a:solidFill>
                  <a:srgbClr val="0070C0"/>
                </a:solidFill>
                <a:effectLst/>
                <a:latin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Ch5 - Forecasting</a:t>
            </a:r>
            <a:endParaRPr lang="en-US" sz="2000" b="1" i="0" dirty="0">
              <a:solidFill>
                <a:srgbClr val="0070C0"/>
              </a:solidFill>
              <a:effectLst/>
              <a:latin typeface="+mn-lt"/>
            </a:endParaRPr>
          </a:p>
          <a:p>
            <a:pPr algn="l"/>
            <a:r>
              <a:rPr lang="en-US" sz="2000" b="1" i="0" dirty="0">
                <a:solidFill>
                  <a:srgbClr val="0070C0"/>
                </a:solidFill>
                <a:effectLst/>
                <a:latin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Ch6 - New product design</a:t>
            </a:r>
            <a:endParaRPr lang="en-US" sz="2000" b="1" i="0" dirty="0">
              <a:solidFill>
                <a:srgbClr val="0070C0"/>
              </a:solidFill>
              <a:effectLst/>
              <a:latin typeface="+mn-lt"/>
            </a:endParaRPr>
          </a:p>
          <a:p>
            <a:pPr algn="l"/>
            <a:r>
              <a:rPr lang="en-US" sz="2000" b="1" i="0" dirty="0">
                <a:solidFill>
                  <a:srgbClr val="0070C0"/>
                </a:solidFill>
                <a:effectLst/>
                <a:latin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Ch7 - </a:t>
            </a:r>
            <a:r>
              <a:rPr lang="en-US" sz="2000" b="1" dirty="0">
                <a:solidFill>
                  <a:srgbClr val="0070C0"/>
                </a:solidFill>
                <a:latin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</a:t>
            </a:r>
            <a:r>
              <a:rPr lang="en-US" sz="2000" b="1" i="0" dirty="0">
                <a:solidFill>
                  <a:srgbClr val="0070C0"/>
                </a:solidFill>
                <a:effectLst/>
                <a:latin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arketing mix</a:t>
            </a:r>
            <a:endParaRPr lang="en-US" sz="2000" b="1" i="0" dirty="0">
              <a:solidFill>
                <a:srgbClr val="0070C0"/>
              </a:solidFill>
              <a:effectLst/>
              <a:latin typeface="+mn-lt"/>
            </a:endParaRPr>
          </a:p>
          <a:p>
            <a:pPr algn="l"/>
            <a:r>
              <a:rPr lang="en-US" sz="2000" b="1" i="0" dirty="0">
                <a:solidFill>
                  <a:srgbClr val="0070C0"/>
                </a:solidFill>
                <a:effectLst/>
                <a:latin typeface="+mn-l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Ch8 - Digital marketing</a:t>
            </a:r>
            <a:endParaRPr lang="en-US" sz="2000" b="1" i="0" dirty="0">
              <a:solidFill>
                <a:srgbClr val="0070C0"/>
              </a:solidFill>
              <a:effectLst/>
              <a:latin typeface="+mn-lt"/>
            </a:endParaRPr>
          </a:p>
          <a:p>
            <a:pPr algn="l"/>
            <a:r>
              <a:rPr lang="en-US" sz="2000" b="1" i="0" dirty="0">
                <a:solidFill>
                  <a:srgbClr val="0070C0"/>
                </a:solidFill>
                <a:effectLst/>
                <a:latin typeface="+mn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Ch9 - Harvesting value from ME</a:t>
            </a:r>
            <a:endParaRPr lang="en-US" sz="2000" b="1" i="0" dirty="0">
              <a:solidFill>
                <a:srgbClr val="0070C0"/>
              </a:solidFill>
              <a:effectLst/>
              <a:latin typeface="+mn-lt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A9383E0-9900-42F9-8030-D17ACBDF35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058710"/>
              </p:ext>
            </p:extLst>
          </p:nvPr>
        </p:nvGraphicFramePr>
        <p:xfrm>
          <a:off x="2927648" y="1052736"/>
          <a:ext cx="9145016" cy="538549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00954">
                  <a:extLst>
                    <a:ext uri="{9D8B030D-6E8A-4147-A177-3AD203B41FA5}">
                      <a16:colId xmlns:a16="http://schemas.microsoft.com/office/drawing/2014/main" val="2898291771"/>
                    </a:ext>
                  </a:extLst>
                </a:gridCol>
                <a:gridCol w="1774909">
                  <a:extLst>
                    <a:ext uri="{9D8B030D-6E8A-4147-A177-3AD203B41FA5}">
                      <a16:colId xmlns:a16="http://schemas.microsoft.com/office/drawing/2014/main" val="3515712729"/>
                    </a:ext>
                  </a:extLst>
                </a:gridCol>
                <a:gridCol w="1178009">
                  <a:extLst>
                    <a:ext uri="{9D8B030D-6E8A-4147-A177-3AD203B41FA5}">
                      <a16:colId xmlns:a16="http://schemas.microsoft.com/office/drawing/2014/main" val="2986108077"/>
                    </a:ext>
                  </a:extLst>
                </a:gridCol>
                <a:gridCol w="818764">
                  <a:extLst>
                    <a:ext uri="{9D8B030D-6E8A-4147-A177-3AD203B41FA5}">
                      <a16:colId xmlns:a16="http://schemas.microsoft.com/office/drawing/2014/main" val="1016808000"/>
                    </a:ext>
                  </a:extLst>
                </a:gridCol>
                <a:gridCol w="1959668">
                  <a:extLst>
                    <a:ext uri="{9D8B030D-6E8A-4147-A177-3AD203B41FA5}">
                      <a16:colId xmlns:a16="http://schemas.microsoft.com/office/drawing/2014/main" val="3453172074"/>
                    </a:ext>
                  </a:extLst>
                </a:gridCol>
                <a:gridCol w="1712712">
                  <a:extLst>
                    <a:ext uri="{9D8B030D-6E8A-4147-A177-3AD203B41FA5}">
                      <a16:colId xmlns:a16="http://schemas.microsoft.com/office/drawing/2014/main" val="462864500"/>
                    </a:ext>
                  </a:extLst>
                </a:gridCol>
              </a:tblGrid>
              <a:tr h="2119556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800" b="1" u="heavy" dirty="0"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</a:rPr>
                        <a:t>關鍵夥伴</a:t>
                      </a:r>
                      <a:endParaRPr lang="en-US" sz="2800" b="1" dirty="0">
                        <a:effectLst/>
                      </a:endParaRPr>
                    </a:p>
                  </a:txBody>
                  <a:tcPr marL="37638" marR="37638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3200" b="1" u="heavy" dirty="0"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</a:rPr>
                        <a:t>關鍵活動</a:t>
                      </a:r>
                      <a:endParaRPr lang="en-US" altLang="zh-TW" sz="3200" b="1" u="heavy" dirty="0">
                        <a:effectLst/>
                        <a:uFill>
                          <a:solidFill>
                            <a:srgbClr val="8EAADB"/>
                          </a:solidFill>
                        </a:uFill>
                      </a:endParaRPr>
                    </a:p>
                    <a:p>
                      <a:pPr marL="0" marR="0" indent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3200" b="0" u="heavy" kern="12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Ch 7</a:t>
                      </a:r>
                    </a:p>
                  </a:txBody>
                  <a:tcPr marL="37638" marR="37638" marT="0" marB="0"/>
                </a:tc>
                <a:tc rowSpan="2"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3600" b="1" u="heavy" dirty="0"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</a:rPr>
                        <a:t>價值主張</a:t>
                      </a:r>
                      <a:endParaRPr lang="en-US" altLang="zh-TW" sz="3600" b="1" u="heavy" dirty="0">
                        <a:effectLst/>
                        <a:uFill>
                          <a:solidFill>
                            <a:srgbClr val="8EAADB"/>
                          </a:solidFill>
                        </a:uFill>
                      </a:endParaRPr>
                    </a:p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3200" b="0" u="heavy" dirty="0"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</a:rPr>
                        <a:t>Ch 4</a:t>
                      </a:r>
                      <a:br>
                        <a:rPr lang="en-US" sz="3200" b="0" u="heavy" dirty="0"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</a:rPr>
                      </a:br>
                      <a:r>
                        <a:rPr lang="en-US" sz="3200" b="0" u="heavy" dirty="0"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</a:rPr>
                        <a:t>Ch 6</a:t>
                      </a:r>
                      <a:endParaRPr lang="en-US" sz="3200" b="0" dirty="0">
                        <a:effectLst/>
                      </a:endParaRPr>
                    </a:p>
                  </a:txBody>
                  <a:tcPr marL="37638" marR="37638" marT="0" marB="0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3200" b="1" u="heavy" dirty="0"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</a:rPr>
                        <a:t>顧客關係</a:t>
                      </a:r>
                      <a:endParaRPr lang="en-US" altLang="zh-TW" sz="3200" b="1" u="heavy" dirty="0">
                        <a:effectLst/>
                        <a:uFill>
                          <a:solidFill>
                            <a:srgbClr val="8EAADB"/>
                          </a:solidFill>
                        </a:uFill>
                      </a:endParaRPr>
                    </a:p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3200" b="0" u="heavy" dirty="0"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</a:rPr>
                        <a:t>Ch 8</a:t>
                      </a:r>
                      <a:endParaRPr lang="en-US" sz="3200" b="0" dirty="0">
                        <a:effectLst/>
                      </a:endParaRPr>
                    </a:p>
                  </a:txBody>
                  <a:tcPr marL="37638" marR="37638" marT="0" marB="0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altLang="en-US" sz="3200" b="1" u="heavy" kern="12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顧客群體</a:t>
                      </a:r>
                      <a:endParaRPr lang="en-US" altLang="zh-TW" sz="3200" b="1" u="heavy" kern="1200" dirty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8EAADB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3200" b="0" u="heavy" kern="12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Ch 2</a:t>
                      </a:r>
                    </a:p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3200" b="0" u="heavy" kern="12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Ch 3</a:t>
                      </a:r>
                    </a:p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3200" b="0" u="heavy" kern="1200" dirty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Ch 5</a:t>
                      </a:r>
                    </a:p>
                  </a:txBody>
                  <a:tcPr marL="37638" marR="37638" marT="0" marB="0"/>
                </a:tc>
                <a:extLst>
                  <a:ext uri="{0D108BD9-81ED-4DB2-BD59-A6C34878D82A}">
                    <a16:rowId xmlns:a16="http://schemas.microsoft.com/office/drawing/2014/main" val="3442084799"/>
                  </a:ext>
                </a:extLst>
              </a:tr>
              <a:tr h="1840884">
                <a:tc vMerge="1">
                  <a:txBody>
                    <a:bodyPr/>
                    <a:lstStyle/>
                    <a:p>
                      <a:pPr marL="0" marR="0" indent="0"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2800" dirty="0">
                        <a:effectLst/>
                      </a:endParaRPr>
                    </a:p>
                  </a:txBody>
                  <a:tcPr marL="37638" marR="37638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3200" b="1" u="heavy" dirty="0"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</a:rPr>
                        <a:t>關鍵資源</a:t>
                      </a:r>
                      <a:endParaRPr lang="en-US" altLang="zh-TW" sz="3200" b="1" u="heavy" dirty="0">
                        <a:effectLst/>
                        <a:uFill>
                          <a:solidFill>
                            <a:srgbClr val="8EAADB"/>
                          </a:solidFill>
                        </a:uFill>
                      </a:endParaRPr>
                    </a:p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3200" b="0" u="heavy" dirty="0"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</a:rPr>
                        <a:t>Ch 7</a:t>
                      </a:r>
                      <a:endParaRPr lang="en-US" sz="3200" b="0" dirty="0">
                        <a:effectLst/>
                      </a:endParaRPr>
                    </a:p>
                  </a:txBody>
                  <a:tcPr marL="37638" marR="37638" marT="0" marB="0"/>
                </a:tc>
                <a:tc gridSpan="2" vMerge="1">
                  <a:txBody>
                    <a:bodyPr/>
                    <a:lstStyle/>
                    <a:p>
                      <a:pPr marL="0" marR="0" indent="0"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3200" dirty="0">
                        <a:effectLst/>
                      </a:endParaRPr>
                    </a:p>
                  </a:txBody>
                  <a:tcPr marL="37638" marR="37638" marT="0" marB="0"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3200" b="1" u="heavy" dirty="0"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</a:rPr>
                        <a:t>顧客渠道</a:t>
                      </a:r>
                      <a:endParaRPr lang="en-US" altLang="zh-TW" sz="3200" b="1" u="heavy" dirty="0">
                        <a:effectLst/>
                        <a:uFill>
                          <a:solidFill>
                            <a:srgbClr val="8EAADB"/>
                          </a:solidFill>
                        </a:uFill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u="heavy" dirty="0"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</a:rPr>
                        <a:t>Ch 3</a:t>
                      </a: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u="heavy" dirty="0"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</a:rPr>
                        <a:t>Ch 7  </a:t>
                      </a:r>
                      <a:endParaRPr lang="en-US" sz="3200" b="0" dirty="0">
                        <a:effectLst/>
                      </a:endParaRPr>
                    </a:p>
                  </a:txBody>
                  <a:tcPr marL="37638" marR="37638" marT="0" marB="0"/>
                </a:tc>
                <a:tc vMerge="1">
                  <a:txBody>
                    <a:bodyPr/>
                    <a:lstStyle/>
                    <a:p>
                      <a:pPr marL="0" marR="0" indent="0"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1800" dirty="0">
                        <a:effectLst/>
                      </a:endParaRPr>
                    </a:p>
                  </a:txBody>
                  <a:tcPr marL="37638" marR="37638" marT="0" marB="0"/>
                </a:tc>
                <a:extLst>
                  <a:ext uri="{0D108BD9-81ED-4DB2-BD59-A6C34878D82A}">
                    <a16:rowId xmlns:a16="http://schemas.microsoft.com/office/drawing/2014/main" val="2613381556"/>
                  </a:ext>
                </a:extLst>
              </a:tr>
              <a:tr h="1425053">
                <a:tc gridSpan="3"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3200" b="1" u="heavy" dirty="0"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</a:rPr>
                        <a:t>成本結構</a:t>
                      </a:r>
                      <a:endParaRPr lang="en-US" altLang="zh-TW" sz="3200" b="1" u="heavy" dirty="0">
                        <a:effectLst/>
                        <a:uFill>
                          <a:solidFill>
                            <a:srgbClr val="8EAADB"/>
                          </a:solidFill>
                        </a:uFill>
                      </a:endParaRPr>
                    </a:p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3200" b="0" u="heavy" dirty="0"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</a:rPr>
                        <a:t>Ch 6</a:t>
                      </a:r>
                      <a:endParaRPr lang="en-US" sz="3200" b="0" dirty="0">
                        <a:effectLst/>
                      </a:endParaRPr>
                    </a:p>
                  </a:txBody>
                  <a:tcPr marL="37638" marR="37638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3200" b="1" u="heavy" dirty="0"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</a:rPr>
                        <a:t>營收來源</a:t>
                      </a:r>
                      <a:endParaRPr lang="en-US" altLang="zh-TW" sz="3200" b="1" u="heavy" dirty="0">
                        <a:effectLst/>
                        <a:uFill>
                          <a:solidFill>
                            <a:srgbClr val="8EAADB"/>
                          </a:solidFill>
                        </a:uFill>
                      </a:endParaRPr>
                    </a:p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altLang="zh-TW" sz="3200" b="0" u="heavy" dirty="0">
                          <a:effectLst/>
                          <a:uFill>
                            <a:solidFill>
                              <a:srgbClr val="8EAADB"/>
                            </a:solidFill>
                          </a:uFill>
                        </a:rPr>
                        <a:t>Ch 2; Ch5</a:t>
                      </a:r>
                    </a:p>
                  </a:txBody>
                  <a:tcPr marL="37638" marR="37638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183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3321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6F2972F9-3A88-4F2C-B70C-B4318E8C31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Growth hacking: </a:t>
            </a:r>
            <a:r>
              <a:rPr lang="en-US" altLang="en-US" dirty="0"/>
              <a:t>Definition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2CF6B46D-F3F5-422F-A984-F3875E4732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51384" y="636588"/>
            <a:ext cx="10945216" cy="5486400"/>
          </a:xfrm>
        </p:spPr>
        <p:txBody>
          <a:bodyPr/>
          <a:lstStyle/>
          <a:p>
            <a:r>
              <a:rPr lang="en-US" altLang="en-US" sz="3200" b="0" dirty="0"/>
              <a:t>Growth hacking is about </a:t>
            </a:r>
            <a:r>
              <a:rPr lang="en-US" altLang="en-US" sz="3200" b="0" i="1" dirty="0"/>
              <a:t>exploiting </a:t>
            </a:r>
            <a:r>
              <a:rPr lang="en-US" altLang="en-US" sz="3200" b="0" dirty="0"/>
              <a:t>information or users to generate impressive gains in traffic, revenue, or users.</a:t>
            </a:r>
          </a:p>
          <a:p>
            <a:r>
              <a:rPr lang="en-US" altLang="en-US" sz="3200" b="0" dirty="0"/>
              <a:t>A </a:t>
            </a:r>
            <a:r>
              <a:rPr lang="en-US" altLang="en-US" sz="3200" dirty="0"/>
              <a:t>growth hacking</a:t>
            </a:r>
            <a:r>
              <a:rPr lang="en-US" altLang="en-US" sz="3200" b="0" dirty="0"/>
              <a:t> is typically: </a:t>
            </a:r>
          </a:p>
          <a:p>
            <a:pPr lvl="1"/>
            <a:r>
              <a:rPr lang="en-US" altLang="en-US" sz="2800" b="0" dirty="0"/>
              <a:t>Very limited in scope </a:t>
            </a:r>
          </a:p>
          <a:p>
            <a:pPr lvl="1"/>
            <a:r>
              <a:rPr lang="en-US" altLang="en-US" sz="2800" b="0" dirty="0"/>
              <a:t>Very small improvement </a:t>
            </a:r>
          </a:p>
          <a:p>
            <a:pPr lvl="1"/>
            <a:r>
              <a:rPr lang="en-US" altLang="en-US" sz="2800" b="0" dirty="0"/>
              <a:t>A very specific idea/feature/design </a:t>
            </a:r>
            <a:r>
              <a:rPr lang="en-US" altLang="en-US" sz="2800" b="0" dirty="0">
                <a:sym typeface="Wingdings" panose="05000000000000000000" pitchFamily="2" charset="2"/>
              </a:rPr>
              <a:t> use </a:t>
            </a:r>
            <a:r>
              <a:rPr lang="en-US" altLang="en-US" sz="2800" dirty="0">
                <a:sym typeface="Wingdings" panose="05000000000000000000" pitchFamily="2" charset="2"/>
              </a:rPr>
              <a:t>A/B test,  Call to Actions (CTA)</a:t>
            </a:r>
            <a:endParaRPr lang="en-US" altLang="en-US" sz="2800" dirty="0"/>
          </a:p>
          <a:p>
            <a:endParaRPr lang="en-US" altLang="en-US" sz="3200" dirty="0"/>
          </a:p>
        </p:txBody>
      </p:sp>
      <p:sp>
        <p:nvSpPr>
          <p:cNvPr id="21508" name="Rectangle 1">
            <a:extLst>
              <a:ext uri="{FF2B5EF4-FFF2-40B4-BE49-F238E27FC236}">
                <a16:creationId xmlns:a16="http://schemas.microsoft.com/office/drawing/2014/main" id="{EE591D96-EB27-4BA4-A62B-E9BACAE10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462713"/>
            <a:ext cx="8748713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2"/>
              </a:rPr>
              <a:t>https://dprol.files.wordpress.com/2014/06/growth-hacker-marketing-ryan-holiday.pdf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AF6EA66D-90F8-4CD3-AD54-898616669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242F296C-256A-4785-91D7-86C8FA9531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3200" y="5506938"/>
            <a:ext cx="11480800" cy="1080344"/>
          </a:xfrm>
        </p:spPr>
        <p:txBody>
          <a:bodyPr/>
          <a:lstStyle/>
          <a:p>
            <a:pPr>
              <a:defRPr/>
            </a:pPr>
            <a:r>
              <a:rPr lang="en-US" sz="2000" b="0" dirty="0"/>
              <a:t>The Definitive Guide to Growth Hack - Book (</a:t>
            </a:r>
            <a:r>
              <a:rPr lang="en-US" sz="2000" b="0" dirty="0">
                <a:hlinkClick r:id="rId3"/>
              </a:rPr>
              <a:t>pdf</a:t>
            </a:r>
            <a:r>
              <a:rPr lang="en-US" sz="2000" b="0" dirty="0"/>
              <a:t>)</a:t>
            </a:r>
          </a:p>
          <a:p>
            <a:pPr>
              <a:defRPr/>
            </a:pPr>
            <a:r>
              <a:rPr lang="en-US" sz="2000" b="0" dirty="0"/>
              <a:t>Enthusiastic Jonah Berger speaks on </a:t>
            </a:r>
            <a:r>
              <a:rPr lang="en-US" sz="2000" b="0" i="1" dirty="0"/>
              <a:t>Creating Popular Ideas, Viral Videos, &amp; Word-of-Mouth Marketing</a:t>
            </a:r>
            <a:r>
              <a:rPr lang="en-US" sz="2000" b="0" dirty="0"/>
              <a:t>  (</a:t>
            </a:r>
            <a:r>
              <a:rPr lang="en-US" sz="2000" b="0" dirty="0">
                <a:hlinkClick r:id="rId4"/>
              </a:rPr>
              <a:t>video</a:t>
            </a:r>
            <a:r>
              <a:rPr lang="en-US" sz="2000" b="0" dirty="0"/>
              <a:t>) </a:t>
            </a:r>
          </a:p>
          <a:p>
            <a:pPr marL="0" indent="0">
              <a:buFontTx/>
              <a:buNone/>
              <a:defRPr/>
            </a:pPr>
            <a:r>
              <a:rPr lang="en-US" sz="2000" b="0" dirty="0"/>
              <a:t> </a:t>
            </a:r>
          </a:p>
          <a:p>
            <a:endParaRPr lang="en-US" altLang="en-US" sz="2000" dirty="0"/>
          </a:p>
        </p:txBody>
      </p:sp>
      <p:pic>
        <p:nvPicPr>
          <p:cNvPr id="37892" name="Picture 2">
            <a:extLst>
              <a:ext uri="{FF2B5EF4-FFF2-40B4-BE49-F238E27FC236}">
                <a16:creationId xmlns:a16="http://schemas.microsoft.com/office/drawing/2014/main" id="{429E9671-72A9-4DB1-BA3D-7ED90EE8E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0" y="15876"/>
            <a:ext cx="8991600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4" name="TextBox 4">
            <a:extLst>
              <a:ext uri="{FF2B5EF4-FFF2-40B4-BE49-F238E27FC236}">
                <a16:creationId xmlns:a16="http://schemas.microsoft.com/office/drawing/2014/main" id="{AC8C1336-0762-42A6-89A7-31888CCDF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36" y="4586288"/>
            <a:ext cx="1186946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****  </a:t>
            </a:r>
            <a:r>
              <a:rPr lang="en-US" altLang="en-US" sz="2400" b="1" dirty="0"/>
              <a:t>Growth is repeatable</a:t>
            </a:r>
            <a:r>
              <a:rPr lang="en-US" altLang="en-US" sz="2000" dirty="0"/>
              <a:t>. With the right framework you can replicate the growth patterns of highly successful companies. </a:t>
            </a:r>
            <a:r>
              <a:rPr lang="en-US" altLang="en-US" sz="1600" dirty="0"/>
              <a:t>Source: </a:t>
            </a:r>
            <a:r>
              <a:rPr lang="en-US" altLang="en-US" sz="1600" dirty="0">
                <a:hlinkClick r:id="rId6"/>
              </a:rPr>
              <a:t>http://www.slideshare.net/DavidArnoux1/growth-hacking-guide-mindset-framework-and-tools</a:t>
            </a:r>
            <a:r>
              <a:rPr lang="en-US" altLang="en-US" sz="1600" dirty="0"/>
              <a:t> </a:t>
            </a:r>
          </a:p>
          <a:p>
            <a:pPr eaLnBrk="1" hangingPunct="1"/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69960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0EB1D221-3DD6-4906-BD15-02327452CB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0A94BA7F-1AB7-4336-AEE6-8098E75392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8436" name="Picture 2">
            <a:extLst>
              <a:ext uri="{FF2B5EF4-FFF2-40B4-BE49-F238E27FC236}">
                <a16:creationId xmlns:a16="http://schemas.microsoft.com/office/drawing/2014/main" id="{2A9D7FC2-9B3F-4459-BCE1-FB38F278F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5888"/>
            <a:ext cx="9147175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7" name="TextBox 4">
            <a:extLst>
              <a:ext uri="{FF2B5EF4-FFF2-40B4-BE49-F238E27FC236}">
                <a16:creationId xmlns:a16="http://schemas.microsoft.com/office/drawing/2014/main" id="{946899CF-CAE1-4A6D-9D52-97636B316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5651500"/>
            <a:ext cx="5287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3"/>
              </a:rPr>
              <a:t>http://startupclass.samaltman.com/</a:t>
            </a:r>
            <a:r>
              <a:rPr lang="en-US" altLang="en-US"/>
              <a:t>  Lecture #1     </a:t>
            </a:r>
          </a:p>
        </p:txBody>
      </p:sp>
      <p:sp>
        <p:nvSpPr>
          <p:cNvPr id="18438" name="Rectangle 1">
            <a:extLst>
              <a:ext uri="{FF2B5EF4-FFF2-40B4-BE49-F238E27FC236}">
                <a16:creationId xmlns:a16="http://schemas.microsoft.com/office/drawing/2014/main" id="{C324003F-60FA-4A2E-B637-1F3A8F80C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313" y="3644900"/>
            <a:ext cx="8424862" cy="504825"/>
          </a:xfrm>
          <a:prstGeom prst="rect">
            <a:avLst/>
          </a:prstGeom>
          <a:noFill/>
          <a:ln w="38100" algn="ctr">
            <a:solidFill>
              <a:srgbClr val="C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b="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67C41CD0-38B7-4607-8D9E-8A926EAC85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2E81C83F-3827-42AE-A585-756106B8E1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9460" name="TextBox 4">
            <a:extLst>
              <a:ext uri="{FF2B5EF4-FFF2-40B4-BE49-F238E27FC236}">
                <a16:creationId xmlns:a16="http://schemas.microsoft.com/office/drawing/2014/main" id="{67A623CB-4A5A-4A4F-8E0C-FB415F0A5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5334000"/>
            <a:ext cx="5287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2"/>
              </a:rPr>
              <a:t>http://startupclass.samaltman.com/</a:t>
            </a:r>
            <a:r>
              <a:rPr lang="en-US" altLang="en-US"/>
              <a:t>  Lecture #1     </a:t>
            </a:r>
          </a:p>
        </p:txBody>
      </p:sp>
      <p:pic>
        <p:nvPicPr>
          <p:cNvPr id="19461" name="Picture 3">
            <a:extLst>
              <a:ext uri="{FF2B5EF4-FFF2-40B4-BE49-F238E27FC236}">
                <a16:creationId xmlns:a16="http://schemas.microsoft.com/office/drawing/2014/main" id="{8A2B635F-8C48-40B3-A015-8868E05AB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600" y="115888"/>
            <a:ext cx="8918575" cy="518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">
            <a:extLst>
              <a:ext uri="{FF2B5EF4-FFF2-40B4-BE49-F238E27FC236}">
                <a16:creationId xmlns:a16="http://schemas.microsoft.com/office/drawing/2014/main" id="{121CCC06-D76C-4C12-B6F6-A108D9BE5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165850"/>
            <a:ext cx="82438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hlinkClick r:id="rId3"/>
              </a:rPr>
              <a:t>http://www.demacmedia.com/wp-content/uploads/2012/11/full-mobile-color-copyright.jpeg</a:t>
            </a:r>
            <a:r>
              <a:rPr lang="en-US" altLang="en-US" sz="1600"/>
              <a:t> </a:t>
            </a:r>
          </a:p>
        </p:txBody>
      </p:sp>
      <p:pic>
        <p:nvPicPr>
          <p:cNvPr id="81923" name="Picture 2">
            <a:extLst>
              <a:ext uri="{FF2B5EF4-FFF2-40B4-BE49-F238E27FC236}">
                <a16:creationId xmlns:a16="http://schemas.microsoft.com/office/drawing/2014/main" id="{9FF46F37-BCDF-40F0-81B7-5E18F1C763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620713"/>
            <a:ext cx="8281988" cy="531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4" name="Title 3">
            <a:extLst>
              <a:ext uri="{FF2B5EF4-FFF2-40B4-BE49-F238E27FC236}">
                <a16:creationId xmlns:a16="http://schemas.microsoft.com/office/drawing/2014/main" id="{B91F77A0-9081-4C1A-849F-DFC7F2DDF5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Customer Relationship (Web/Mobile)</a:t>
            </a:r>
          </a:p>
        </p:txBody>
      </p:sp>
    </p:spTree>
    <p:extLst>
      <p:ext uri="{BB962C8B-B14F-4D97-AF65-F5344CB8AC3E}">
        <p14:creationId xmlns:p14="http://schemas.microsoft.com/office/powerpoint/2010/main" val="26672179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>
            <a:extLst>
              <a:ext uri="{FF2B5EF4-FFF2-40B4-BE49-F238E27FC236}">
                <a16:creationId xmlns:a16="http://schemas.microsoft.com/office/drawing/2014/main" id="{20B53E81-71DF-45AA-A5FB-5D34DC259C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Customer Acquisition </a:t>
            </a:r>
            <a:r>
              <a:rPr lang="en-US" altLang="en-US">
                <a:sym typeface="Wingdings" panose="05000000000000000000" pitchFamily="2" charset="2"/>
              </a:rPr>
              <a:t></a:t>
            </a:r>
            <a:r>
              <a:rPr lang="en-US" altLang="en-US"/>
              <a:t> Website</a:t>
            </a:r>
          </a:p>
        </p:txBody>
      </p:sp>
      <p:pic>
        <p:nvPicPr>
          <p:cNvPr id="83971" name="Picture 2" descr="C:\Users\Minder\AppData\Local\Temp\Temp1_Product-Market-Fit.zip\Screen shot 2011-01-15 at 8.43.52 PM.png">
            <a:extLst>
              <a:ext uri="{FF2B5EF4-FFF2-40B4-BE49-F238E27FC236}">
                <a16:creationId xmlns:a16="http://schemas.microsoft.com/office/drawing/2014/main" id="{FE2D1216-C379-450C-841C-9C2AA75AA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66850"/>
            <a:ext cx="91440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2" name="TextBox 4">
            <a:extLst>
              <a:ext uri="{FF2B5EF4-FFF2-40B4-BE49-F238E27FC236}">
                <a16:creationId xmlns:a16="http://schemas.microsoft.com/office/drawing/2014/main" id="{D0F97B6E-7384-479F-A87D-B6E227347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950" y="2782888"/>
            <a:ext cx="540067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b="1" dirty="0">
                <a:solidFill>
                  <a:srgbClr val="202124"/>
                </a:solidFill>
                <a:latin typeface="Roboto" panose="02000000000000000000" pitchFamily="2" charset="0"/>
              </a:rPr>
              <a:t>unique value proposition</a:t>
            </a:r>
            <a:r>
              <a:rPr lang="en-US" altLang="en-US" sz="2800" dirty="0">
                <a:solidFill>
                  <a:srgbClr val="202124"/>
                </a:solidFill>
                <a:latin typeface="Roboto" panose="02000000000000000000" pitchFamily="2" charset="0"/>
              </a:rPr>
              <a:t> (UVP) </a:t>
            </a:r>
          </a:p>
          <a:p>
            <a:endParaRPr lang="en-US" altLang="en-US" sz="2800" dirty="0">
              <a:solidFill>
                <a:srgbClr val="202124"/>
              </a:solidFill>
              <a:latin typeface="Roboto" panose="02000000000000000000" pitchFamily="2" charset="0"/>
            </a:endParaRPr>
          </a:p>
          <a:p>
            <a:r>
              <a:rPr lang="en-US" altLang="en-US" sz="2800" dirty="0">
                <a:solidFill>
                  <a:srgbClr val="4D5156"/>
                </a:solidFill>
                <a:latin typeface="Roboto" panose="02000000000000000000" pitchFamily="2" charset="0"/>
              </a:rPr>
              <a:t>Your </a:t>
            </a:r>
            <a:r>
              <a:rPr lang="en-US" altLang="en-US" sz="2800" b="1" dirty="0">
                <a:solidFill>
                  <a:srgbClr val="5F6368"/>
                </a:solidFill>
                <a:latin typeface="Roboto" panose="02000000000000000000" pitchFamily="2" charset="0"/>
              </a:rPr>
              <a:t>landing page</a:t>
            </a:r>
            <a:r>
              <a:rPr lang="en-US" altLang="en-US" sz="2800" dirty="0">
                <a:solidFill>
                  <a:srgbClr val="4D5156"/>
                </a:solidFill>
                <a:latin typeface="Roboto" panose="02000000000000000000" pitchFamily="2" charset="0"/>
              </a:rPr>
              <a:t> should have your </a:t>
            </a:r>
            <a:r>
              <a:rPr lang="en-US" altLang="en-US" sz="2800" b="1" dirty="0">
                <a:solidFill>
                  <a:srgbClr val="5F6368"/>
                </a:solidFill>
                <a:latin typeface="Roboto" panose="02000000000000000000" pitchFamily="2" charset="0"/>
              </a:rPr>
              <a:t>UVP</a:t>
            </a:r>
            <a:r>
              <a:rPr lang="en-US" altLang="en-US" sz="2800" dirty="0">
                <a:solidFill>
                  <a:srgbClr val="4D5156"/>
                </a:solidFill>
                <a:latin typeface="Roboto" panose="02000000000000000000" pitchFamily="2" charset="0"/>
              </a:rPr>
              <a:t> front and center. </a:t>
            </a:r>
            <a:endParaRPr lang="en-US" altLang="en-US" sz="2800" dirty="0"/>
          </a:p>
        </p:txBody>
      </p:sp>
      <p:sp>
        <p:nvSpPr>
          <p:cNvPr id="83973" name="TextBox 6">
            <a:extLst>
              <a:ext uri="{FF2B5EF4-FFF2-40B4-BE49-F238E27FC236}">
                <a16:creationId xmlns:a16="http://schemas.microsoft.com/office/drawing/2014/main" id="{2377581A-99B1-438E-A735-4FF5911AB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8350" y="5668963"/>
            <a:ext cx="80184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>
                <a:hlinkClick r:id="rId4"/>
              </a:rPr>
              <a:t>https://klientboost.com/landing-pages/landing-page-value-proposition/</a:t>
            </a:r>
            <a:r>
              <a:rPr lang="zh-TW" altLang="en-US">
                <a:ea typeface="PMingLiU" panose="02020500000000000000" pitchFamily="18" charset="-120"/>
              </a:rPr>
              <a:t> 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7322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>
            <a:extLst>
              <a:ext uri="{FF2B5EF4-FFF2-40B4-BE49-F238E27FC236}">
                <a16:creationId xmlns:a16="http://schemas.microsoft.com/office/drawing/2014/main" id="{A4E4198A-AAF9-4FD5-AEFD-2B031FD276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Customer Acquisition Strategy </a:t>
            </a:r>
          </a:p>
        </p:txBody>
      </p:sp>
      <p:sp>
        <p:nvSpPr>
          <p:cNvPr id="86019" name="Content Placeholder 2">
            <a:extLst>
              <a:ext uri="{FF2B5EF4-FFF2-40B4-BE49-F238E27FC236}">
                <a16:creationId xmlns:a16="http://schemas.microsoft.com/office/drawing/2014/main" id="{73BDBA2A-4B6E-451F-B4FD-78DEF56641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5400" y="685800"/>
            <a:ext cx="10585176" cy="5486400"/>
          </a:xfrm>
        </p:spPr>
        <p:txBody>
          <a:bodyPr/>
          <a:lstStyle/>
          <a:p>
            <a:r>
              <a:rPr lang="en-US" altLang="en-US" sz="3200" dirty="0"/>
              <a:t>Viral marketing</a:t>
            </a:r>
          </a:p>
          <a:p>
            <a:pPr lvl="1"/>
            <a:r>
              <a:rPr lang="en-US" altLang="en-US" sz="2800" dirty="0"/>
              <a:t>product design</a:t>
            </a:r>
          </a:p>
          <a:p>
            <a:pPr lvl="1"/>
            <a:r>
              <a:rPr lang="en-US" altLang="en-US" sz="2800" dirty="0"/>
              <a:t>word of mouth (viral marketing)</a:t>
            </a:r>
          </a:p>
          <a:p>
            <a:pPr lvl="1"/>
            <a:r>
              <a:rPr lang="en-US" altLang="en-US" sz="2800" dirty="0"/>
              <a:t>pricing</a:t>
            </a:r>
          </a:p>
          <a:p>
            <a:r>
              <a:rPr lang="en-US" altLang="en-US" sz="3200" dirty="0"/>
              <a:t>Active marketing/outreach</a:t>
            </a:r>
          </a:p>
          <a:p>
            <a:pPr lvl="1"/>
            <a:r>
              <a:rPr lang="en-US" altLang="en-US" sz="2800" dirty="0"/>
              <a:t>Advertising</a:t>
            </a:r>
          </a:p>
          <a:p>
            <a:pPr lvl="1"/>
            <a:r>
              <a:rPr lang="en-US" altLang="en-US" sz="2800" dirty="0"/>
              <a:t>PR (broadly defined)</a:t>
            </a:r>
          </a:p>
          <a:p>
            <a:pPr lvl="1"/>
            <a:r>
              <a:rPr lang="en-US" altLang="en-US" sz="2800" dirty="0"/>
              <a:t>Direct outreach</a:t>
            </a:r>
          </a:p>
          <a:p>
            <a:r>
              <a:rPr lang="en-US" altLang="en-US" sz="3200" dirty="0"/>
              <a:t>Distribution partnerships</a:t>
            </a:r>
          </a:p>
          <a:p>
            <a:r>
              <a:rPr lang="en-US" altLang="en-US" sz="3200" dirty="0"/>
              <a:t>Design optimization </a:t>
            </a:r>
          </a:p>
        </p:txBody>
      </p:sp>
      <p:sp>
        <p:nvSpPr>
          <p:cNvPr id="86020" name="TextBox 3">
            <a:extLst>
              <a:ext uri="{FF2B5EF4-FFF2-40B4-BE49-F238E27FC236}">
                <a16:creationId xmlns:a16="http://schemas.microsoft.com/office/drawing/2014/main" id="{2428D754-8C80-4EB0-855D-5B02690CD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142038"/>
            <a:ext cx="8894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>
                <a:hlinkClick r:id="rId2"/>
              </a:rPr>
              <a:t>http://giffconstable.com/2009/12/what-is-your-customer-acquisition-strategy-startup-marketing-tactics/</a:t>
            </a:r>
            <a:r>
              <a:rPr lang="en-US" altLang="en-US" sz="1400" b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6099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803CD5D0-8F4E-42CA-827F-B590874DBB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Growth Rate Matters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CD6C880-7DD5-42FC-BAAE-8F0B9A2BE38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80325" y="825500"/>
          <a:ext cx="2811463" cy="26527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84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72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211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weekly</a:t>
                      </a:r>
                    </a:p>
                  </a:txBody>
                  <a:tcPr marL="38091" marR="38091" marT="38114" marB="381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yearly</a:t>
                      </a:r>
                    </a:p>
                  </a:txBody>
                  <a:tcPr marL="38091" marR="38091" marT="38114" marB="3811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119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1%</a:t>
                      </a:r>
                    </a:p>
                  </a:txBody>
                  <a:tcPr marL="38091" marR="38091" marT="38114" marB="3811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1.7x</a:t>
                      </a:r>
                    </a:p>
                  </a:txBody>
                  <a:tcPr marL="38091" marR="38091" marT="38114" marB="3811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119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2%</a:t>
                      </a:r>
                    </a:p>
                  </a:txBody>
                  <a:tcPr marL="38091" marR="38091" marT="38114" marB="3811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2.8x</a:t>
                      </a:r>
                    </a:p>
                  </a:txBody>
                  <a:tcPr marL="38091" marR="38091" marT="38114" marB="3811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119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5%</a:t>
                      </a:r>
                    </a:p>
                  </a:txBody>
                  <a:tcPr marL="38091" marR="38091" marT="38114" marB="3811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12.6x</a:t>
                      </a:r>
                    </a:p>
                  </a:txBody>
                  <a:tcPr marL="38091" marR="38091" marT="38114" marB="3811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119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7%</a:t>
                      </a:r>
                    </a:p>
                  </a:txBody>
                  <a:tcPr marL="38091" marR="38091" marT="38114" marB="3811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33.7x</a:t>
                      </a:r>
                    </a:p>
                  </a:txBody>
                  <a:tcPr marL="38091" marR="38091" marT="38114" marB="3811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119">
                <a:tc>
                  <a:txBody>
                    <a:bodyPr/>
                    <a:lstStyle/>
                    <a:p>
                      <a:pPr algn="r"/>
                      <a:r>
                        <a:rPr lang="en-US" sz="2400" b="1"/>
                        <a:t>10%</a:t>
                      </a:r>
                    </a:p>
                  </a:txBody>
                  <a:tcPr marL="38091" marR="38091" marT="38114" marB="38114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142.0x</a:t>
                      </a:r>
                    </a:p>
                  </a:txBody>
                  <a:tcPr marL="38091" marR="38091" marT="38114" marB="3811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626" name="TextBox 5">
            <a:extLst>
              <a:ext uri="{FF2B5EF4-FFF2-40B4-BE49-F238E27FC236}">
                <a16:creationId xmlns:a16="http://schemas.microsoft.com/office/drawing/2014/main" id="{38A9C75C-663B-4E75-B43B-A7EADC1D4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0038" y="4187825"/>
            <a:ext cx="9097962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200"/>
              <a:t>A company that grows at 1% a week will grow 1.7x a year, whereas a company that grows at 5% a week will grow 12.6x. A company making $1000 a month (a typical number early in YC) and growing at 1% a week will 4 years later be making $7900 a month, which is less than a good programmer makes in salary in Silicon Valley. A startup that grows at 5% a week will in 4 years be making $25 million a month.</a:t>
            </a:r>
          </a:p>
        </p:txBody>
      </p:sp>
      <p:sp>
        <p:nvSpPr>
          <p:cNvPr id="25627" name="TextBox 6">
            <a:extLst>
              <a:ext uri="{FF2B5EF4-FFF2-40B4-BE49-F238E27FC236}">
                <a16:creationId xmlns:a16="http://schemas.microsoft.com/office/drawing/2014/main" id="{1E4CC75C-B398-419F-80D2-BC8BBA355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2575" y="649288"/>
            <a:ext cx="5911850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/>
              <a:t>A startup is a company designed to grow fast</a:t>
            </a:r>
            <a:r>
              <a:rPr lang="en-US" altLang="en-US" sz="2400"/>
              <a:t>. Being newly founded does not in itself make a company a startup. Nor is it necessary for a startup to work on technology, or take venture funding, or have some sort of "exit." The only essential thing is growth. Everything else we associate with startups follows from growth.</a:t>
            </a:r>
          </a:p>
        </p:txBody>
      </p:sp>
      <p:sp>
        <p:nvSpPr>
          <p:cNvPr id="25628" name="TextBox 7">
            <a:extLst>
              <a:ext uri="{FF2B5EF4-FFF2-40B4-BE49-F238E27FC236}">
                <a16:creationId xmlns:a16="http://schemas.microsoft.com/office/drawing/2014/main" id="{634C67DE-2649-402D-A069-8E65B3D2B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2175" y="6340475"/>
            <a:ext cx="4351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2"/>
              </a:rPr>
              <a:t>http://www.paulgraham.com/growth.html</a:t>
            </a:r>
            <a:r>
              <a:rPr lang="en-US" altLang="en-US"/>
              <a:t> </a:t>
            </a:r>
          </a:p>
        </p:txBody>
      </p:sp>
      <p:sp>
        <p:nvSpPr>
          <p:cNvPr id="25629" name="TextBox 1">
            <a:extLst>
              <a:ext uri="{FF2B5EF4-FFF2-40B4-BE49-F238E27FC236}">
                <a16:creationId xmlns:a16="http://schemas.microsoft.com/office/drawing/2014/main" id="{CCDEBF7E-7D9C-4227-A4DE-F63297A77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3513" y="3644900"/>
            <a:ext cx="26082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/>
              <a:t>=POWER((1+10%), 52)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E99055D1-10AD-4639-9D77-A043DC9F29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Growth “Hacking”?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F5C523B2-672C-4BE5-91B3-9422960222C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5360" y="620713"/>
            <a:ext cx="11377263" cy="5486400"/>
          </a:xfrm>
        </p:spPr>
        <p:txBody>
          <a:bodyPr/>
          <a:lstStyle/>
          <a:p>
            <a:r>
              <a:rPr lang="en-US" altLang="en-US" sz="2900" b="0" dirty="0"/>
              <a:t>Startups tend to have limited resources, so they need to be creative to </a:t>
            </a:r>
            <a:r>
              <a:rPr lang="en-US" altLang="en-US" sz="2900" dirty="0"/>
              <a:t>acquire </a:t>
            </a:r>
            <a:r>
              <a:rPr lang="en-US" altLang="en-US" sz="2900" b="0" dirty="0"/>
              <a:t>new users, </a:t>
            </a:r>
            <a:r>
              <a:rPr lang="en-US" altLang="en-US" sz="2900" dirty="0"/>
              <a:t>retain </a:t>
            </a:r>
            <a:r>
              <a:rPr lang="en-US" altLang="en-US" sz="2900" b="0" dirty="0"/>
              <a:t>them, and </a:t>
            </a:r>
            <a:r>
              <a:rPr lang="en-US" altLang="en-US" sz="2900" dirty="0"/>
              <a:t>grow </a:t>
            </a:r>
            <a:r>
              <a:rPr lang="en-US" altLang="en-US" sz="2900" b="0" dirty="0"/>
              <a:t>the sales to them.</a:t>
            </a:r>
          </a:p>
          <a:p>
            <a:r>
              <a:rPr lang="en-US" altLang="en-US" sz="2900" b="0" dirty="0"/>
              <a:t>Traditional marketing channels are </a:t>
            </a:r>
            <a:r>
              <a:rPr lang="en-US" altLang="en-US" sz="2900" dirty="0"/>
              <a:t>expensive </a:t>
            </a:r>
            <a:r>
              <a:rPr lang="en-US" altLang="en-US" sz="2900" b="0" dirty="0"/>
              <a:t>and </a:t>
            </a:r>
            <a:r>
              <a:rPr lang="en-US" altLang="en-US" sz="2900" dirty="0"/>
              <a:t>saturated.  </a:t>
            </a:r>
            <a:r>
              <a:rPr lang="en-US" altLang="en-US" sz="2900" dirty="0">
                <a:sym typeface="Wingdings" panose="05000000000000000000" pitchFamily="2" charset="2"/>
              </a:rPr>
              <a:t> Use Internet marketing creatively.</a:t>
            </a:r>
            <a:endParaRPr lang="en-US" altLang="en-US" sz="2900" dirty="0"/>
          </a:p>
          <a:p>
            <a:r>
              <a:rPr lang="en-US" altLang="en-US" sz="2900" b="0" dirty="0"/>
              <a:t>Most startups focus heavily on product but another real challenge is with </a:t>
            </a:r>
            <a:r>
              <a:rPr lang="en-US" altLang="en-US" sz="2900" dirty="0"/>
              <a:t>distribution </a:t>
            </a:r>
            <a:r>
              <a:rPr lang="en-US" altLang="en-US" sz="2900" dirty="0">
                <a:sym typeface="Wingdings" panose="05000000000000000000" pitchFamily="2" charset="2"/>
              </a:rPr>
              <a:t> Channel &amp; Customer Relationship in the Business Model Canvas</a:t>
            </a:r>
            <a:r>
              <a:rPr lang="en-US" altLang="en-US" sz="2900" dirty="0"/>
              <a:t> </a:t>
            </a:r>
            <a:r>
              <a:rPr lang="en-US" altLang="en-US" sz="2400" b="0" dirty="0"/>
              <a:t>(Dave McClure)</a:t>
            </a:r>
          </a:p>
          <a:p>
            <a:r>
              <a:rPr lang="en-US" altLang="en-US" sz="2900" b="0" dirty="0"/>
              <a:t>Growth Hackers don’t really care about “brand awareness” they care about </a:t>
            </a:r>
            <a:r>
              <a:rPr lang="en-US" altLang="en-US" sz="2900" dirty="0"/>
              <a:t>ROI </a:t>
            </a:r>
            <a:r>
              <a:rPr lang="en-US" altLang="en-US" sz="2900" b="0" dirty="0"/>
              <a:t>- finding out “what works” </a:t>
            </a:r>
          </a:p>
          <a:p>
            <a:pPr marL="0" indent="0">
              <a:buNone/>
            </a:pPr>
            <a:r>
              <a:rPr lang="en-US" altLang="en-US" sz="3200" b="0" dirty="0">
                <a:sym typeface="Wingdings" panose="05000000000000000000" pitchFamily="2" charset="2"/>
              </a:rPr>
              <a:t> Driven by </a:t>
            </a:r>
            <a:r>
              <a:rPr lang="en-US" altLang="en-US" sz="3200" dirty="0">
                <a:sym typeface="Wingdings" panose="05000000000000000000" pitchFamily="2" charset="2"/>
              </a:rPr>
              <a:t>metrics</a:t>
            </a:r>
            <a:r>
              <a:rPr lang="en-US" altLang="en-US" sz="3200" b="0" dirty="0">
                <a:sym typeface="Wingdings" panose="05000000000000000000" pitchFamily="2" charset="2"/>
              </a:rPr>
              <a:t> </a:t>
            </a:r>
            <a:r>
              <a:rPr lang="en-US" altLang="zh-TW" sz="3200" b="0" dirty="0">
                <a:ea typeface="PMingLiU" panose="02020500000000000000" pitchFamily="18" charset="-120"/>
                <a:sym typeface="Wingdings" panose="05000000000000000000" pitchFamily="2" charset="2"/>
              </a:rPr>
              <a:t></a:t>
            </a:r>
            <a:r>
              <a:rPr lang="zh-TW" altLang="en-US" sz="3200" b="0" dirty="0">
                <a:ea typeface="PMingLiU" panose="02020500000000000000" pitchFamily="18" charset="-120"/>
                <a:sym typeface="Wingdings" panose="05000000000000000000" pitchFamily="2" charset="2"/>
              </a:rPr>
              <a:t> </a:t>
            </a:r>
            <a:r>
              <a:rPr lang="en-US" altLang="zh-TW" sz="3200" dirty="0">
                <a:ea typeface="PMingLiU" panose="02020500000000000000" pitchFamily="18" charset="-120"/>
                <a:sym typeface="Wingdings" panose="05000000000000000000" pitchFamily="2" charset="2"/>
              </a:rPr>
              <a:t>Validated learning</a:t>
            </a:r>
            <a:endParaRPr lang="en-US" altLang="en-US" sz="3200" dirty="0"/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D2EDFDAF-4D10-4EAE-8E86-A971431AB9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6237288"/>
            <a:ext cx="8424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http://www.slideshare.net/DavidArnoux1/growth-hacking-guide-mindset-framework-and-tools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658449E5-6ACB-4556-BF71-895622D277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Hotmail’s In-Product Promotion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32875B10-C962-4E69-94C3-0253A083EC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549275"/>
            <a:ext cx="9144000" cy="54864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/>
              <a:t>Hotmail added a tagline, “Get Your Free Email at Hotmail,” at the end of each existing user’s outgoing mail with a link back to their site. They essentially turned their users into advertisers. Within seven months, they had over two million users. Thirty months and they were at 30 million users. </a:t>
            </a:r>
          </a:p>
        </p:txBody>
      </p:sp>
      <p:pic>
        <p:nvPicPr>
          <p:cNvPr id="27652" name="Picture 2" descr="hotmail">
            <a:extLst>
              <a:ext uri="{FF2B5EF4-FFF2-40B4-BE49-F238E27FC236}">
                <a16:creationId xmlns:a16="http://schemas.microsoft.com/office/drawing/2014/main" id="{DD8C5D7A-6AB1-44A5-81FE-A1E181786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513" y="2420938"/>
            <a:ext cx="4897437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3">
            <a:extLst>
              <a:ext uri="{FF2B5EF4-FFF2-40B4-BE49-F238E27FC236}">
                <a16:creationId xmlns:a16="http://schemas.microsoft.com/office/drawing/2014/main" id="{DFC013F9-365E-49F2-914F-93D610BD4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4825" y="5934075"/>
            <a:ext cx="83534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3"/>
              </a:rPr>
              <a:t>http://thenextweb.com/entrepreneur/2014/05/28/9-iconic-growth-hacks-tech-companies-used-pump-user-base/#gref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AEEBA9DF-B2BE-4A7B-84E6-FF51932C9E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Growth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BBBC699F-0F6B-409A-A607-61A0C1293F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8676" name="Picture 2" descr="https://jleclainche.files.wordpress.com/2015/03/the-email-marketers-guide-to-outlookcom-4-638.jpg">
            <a:extLst>
              <a:ext uri="{FF2B5EF4-FFF2-40B4-BE49-F238E27FC236}">
                <a16:creationId xmlns:a16="http://schemas.microsoft.com/office/drawing/2014/main" id="{A8A6D913-1F3F-4257-B0B6-7ADD22B3B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850" y="692150"/>
            <a:ext cx="7056438" cy="545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Box 3">
            <a:extLst>
              <a:ext uri="{FF2B5EF4-FFF2-40B4-BE49-F238E27FC236}">
                <a16:creationId xmlns:a16="http://schemas.microsoft.com/office/drawing/2014/main" id="{853DC02D-B315-430C-8310-13926FC21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8" y="6145213"/>
            <a:ext cx="64944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3"/>
              </a:rPr>
              <a:t>http://jleclainche.com/a-smart-introduction-to-growth-hacking/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1C666892-4708-407B-95B8-011D54C597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0"/>
              <a:t>Airbnb’s Craigslist Cross-Posting</a:t>
            </a:r>
            <a:endParaRPr lang="en-US" altLang="en-US"/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F3F9355A-EE9E-4C2E-9D29-BECCC322D6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620713"/>
            <a:ext cx="9144000" cy="5486400"/>
          </a:xfrm>
        </p:spPr>
        <p:txBody>
          <a:bodyPr/>
          <a:lstStyle/>
          <a:p>
            <a:r>
              <a:rPr lang="en-US" altLang="en-US"/>
              <a:t>How does Airbnb automatically post on Craigslist?</a:t>
            </a:r>
          </a:p>
          <a:p>
            <a:r>
              <a:rPr lang="en-US" altLang="en-US" b="0"/>
              <a:t>On Airbnb's site, you can automatically post to sublets &amp; temporary or vacation rentals. How does it do this?</a:t>
            </a:r>
          </a:p>
          <a:p>
            <a:endParaRPr lang="en-US" altLang="en-US"/>
          </a:p>
        </p:txBody>
      </p:sp>
      <p:pic>
        <p:nvPicPr>
          <p:cNvPr id="34820" name="Picture 2" descr="https://qph.is.quoracdn.net/main-qimg-b6b296ebe249109904ffa5186fdf7b83?convert_to_webp=true">
            <a:extLst>
              <a:ext uri="{FF2B5EF4-FFF2-40B4-BE49-F238E27FC236}">
                <a16:creationId xmlns:a16="http://schemas.microsoft.com/office/drawing/2014/main" id="{E3490F8F-EB79-4E4D-80D7-CAD0072BB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2924175"/>
            <a:ext cx="23145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4" descr="https://qph.is.quoracdn.net/main-qimg-ad9f602856653301d9ef34a2a23dd838?convert_to_webp=true">
            <a:extLst>
              <a:ext uri="{FF2B5EF4-FFF2-40B4-BE49-F238E27FC236}">
                <a16:creationId xmlns:a16="http://schemas.microsoft.com/office/drawing/2014/main" id="{CFB27E7A-D7F5-486B-95F1-83E299C36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75" y="2205038"/>
            <a:ext cx="46196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6" descr="http://andrewchenblog.com/wp-content/uploads/2012/04/main-qimg-831e2b80c362c3157b67bcb70bb4f238.png">
            <a:extLst>
              <a:ext uri="{FF2B5EF4-FFF2-40B4-BE49-F238E27FC236}">
                <a16:creationId xmlns:a16="http://schemas.microsoft.com/office/drawing/2014/main" id="{FD244939-F1BB-4B76-881F-0E839495D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437063"/>
            <a:ext cx="40195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TextBox 3">
            <a:extLst>
              <a:ext uri="{FF2B5EF4-FFF2-40B4-BE49-F238E27FC236}">
                <a16:creationId xmlns:a16="http://schemas.microsoft.com/office/drawing/2014/main" id="{18674C1A-B3AB-4ACB-A035-A95E73D85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6189663"/>
            <a:ext cx="83677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5"/>
              </a:rPr>
              <a:t>http://andrewchen.co/how-to-be-a-growth-hacker-an-airbnbcraigslist-case-study/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482C5F2E-1D99-481E-94D8-079B3B4DCE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Post It to Craigslist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4FB9673E-1DE8-4F33-BE6D-65329001A5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5844" name="Picture 2" descr="https://qph.is.quoracdn.net/main-qimg-be336dbc84df7df05497632ffcb439b7?convert_to_webp=true">
            <a:extLst>
              <a:ext uri="{FF2B5EF4-FFF2-40B4-BE49-F238E27FC236}">
                <a16:creationId xmlns:a16="http://schemas.microsoft.com/office/drawing/2014/main" id="{7747E476-01B6-46DE-9316-819614B05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981075"/>
            <a:ext cx="8372475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98877FFE-3811-48C2-814E-1D2B59F1C0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sz="2400" i="0"/>
              <a:t>Instagram’s Cross-Posting  </a:t>
            </a:r>
            <a:endParaRPr lang="en-US" altLang="en-US" sz="2400"/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C7DD82EE-8CA4-447A-9232-9344CAF574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52600" y="685800"/>
            <a:ext cx="4916488" cy="54864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/>
              <a:t>Instagram’s Cross-Posting to (Almost) Any Platform</a:t>
            </a:r>
          </a:p>
        </p:txBody>
      </p:sp>
      <p:pic>
        <p:nvPicPr>
          <p:cNvPr id="36868" name="Picture 2" descr="instagram">
            <a:extLst>
              <a:ext uri="{FF2B5EF4-FFF2-40B4-BE49-F238E27FC236}">
                <a16:creationId xmlns:a16="http://schemas.microsoft.com/office/drawing/2014/main" id="{438BEFAA-00A3-492C-96E5-0B52C46B0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713" y="0"/>
            <a:ext cx="3378200" cy="599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TextBox 3">
            <a:extLst>
              <a:ext uri="{FF2B5EF4-FFF2-40B4-BE49-F238E27FC236}">
                <a16:creationId xmlns:a16="http://schemas.microsoft.com/office/drawing/2014/main" id="{9140ACBA-0702-4C7E-A46C-05F8E1A0E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4663" y="6165850"/>
            <a:ext cx="89233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/>
              <a:t>http://thenextweb.com/entrepreneur/2014/05/28/9-iconic-growth-hacks-tech-companies-used-pump-user-base/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>
            <a:extLst>
              <a:ext uri="{FF2B5EF4-FFF2-40B4-BE49-F238E27FC236}">
                <a16:creationId xmlns:a16="http://schemas.microsoft.com/office/drawing/2014/main" id="{90FDF436-62EE-4B90-8681-98CA8CABE3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Growth Hacker Marketing Steps</a:t>
            </a:r>
          </a:p>
        </p:txBody>
      </p:sp>
      <p:sp>
        <p:nvSpPr>
          <p:cNvPr id="60419" name="Content Placeholder 2">
            <a:extLst>
              <a:ext uri="{FF2B5EF4-FFF2-40B4-BE49-F238E27FC236}">
                <a16:creationId xmlns:a16="http://schemas.microsoft.com/office/drawing/2014/main" id="{F3F1F47B-03F7-41BF-A910-9AB815A110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685800"/>
            <a:ext cx="9144000" cy="54864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3600"/>
              <a:t>Step 1: It begins with product market fit </a:t>
            </a:r>
            <a:r>
              <a:rPr lang="en-US" altLang="en-US" sz="2400">
                <a:sym typeface="Wingdings" panose="05000000000000000000" pitchFamily="2" charset="2"/>
              </a:rPr>
              <a:t> Make stuff people want.</a:t>
            </a:r>
            <a:endParaRPr lang="en-US" altLang="en-US" sz="2400"/>
          </a:p>
          <a:p>
            <a:pPr marL="0" indent="0">
              <a:buFontTx/>
              <a:buNone/>
            </a:pPr>
            <a:r>
              <a:rPr lang="en-US" altLang="en-US" sz="3600"/>
              <a:t>Step 2: Finding your growth hack </a:t>
            </a:r>
          </a:p>
          <a:p>
            <a:pPr marL="0" indent="0">
              <a:buFontTx/>
              <a:buNone/>
            </a:pPr>
            <a:r>
              <a:rPr lang="en-US" altLang="en-US" sz="2400">
                <a:sym typeface="Wingdings" panose="05000000000000000000" pitchFamily="2" charset="2"/>
              </a:rPr>
              <a:t> The right customers and the right channels</a:t>
            </a:r>
            <a:endParaRPr lang="en-US" altLang="en-US" sz="2400"/>
          </a:p>
          <a:p>
            <a:pPr marL="0" indent="0">
              <a:buFontTx/>
              <a:buNone/>
            </a:pPr>
            <a:r>
              <a:rPr lang="en-US" altLang="en-US" sz="3600"/>
              <a:t>Step 3: Go viral </a:t>
            </a:r>
            <a:r>
              <a:rPr lang="en-US" altLang="en-US" sz="2400">
                <a:sym typeface="Wingdings" panose="05000000000000000000" pitchFamily="2" charset="2"/>
              </a:rPr>
              <a:t> </a:t>
            </a:r>
            <a:r>
              <a:rPr lang="en-US" altLang="en-US" sz="2400"/>
              <a:t>Turn 1 into 2 and 2 into 4. </a:t>
            </a:r>
          </a:p>
          <a:p>
            <a:pPr marL="0" indent="0">
              <a:buFontTx/>
              <a:buNone/>
            </a:pPr>
            <a:r>
              <a:rPr lang="en-US" altLang="en-US" sz="3600"/>
              <a:t>Step 4: Close the loop: Retention and optimization</a:t>
            </a:r>
          </a:p>
          <a:p>
            <a:pPr marL="0" indent="0">
              <a:buFontTx/>
              <a:buNone/>
            </a:pPr>
            <a:r>
              <a:rPr lang="en-US" altLang="en-US" sz="3600"/>
              <a:t>Step 5: Now….start again</a:t>
            </a:r>
          </a:p>
        </p:txBody>
      </p:sp>
      <p:sp>
        <p:nvSpPr>
          <p:cNvPr id="60420" name="TextBox 3">
            <a:extLst>
              <a:ext uri="{FF2B5EF4-FFF2-40B4-BE49-F238E27FC236}">
                <a16:creationId xmlns:a16="http://schemas.microsoft.com/office/drawing/2014/main" id="{CE405F60-C9B1-4981-8EF8-C361C54CF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8" y="5378450"/>
            <a:ext cx="9001125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Ryan Holiday, </a:t>
            </a:r>
            <a:r>
              <a:rPr lang="en-US" altLang="en-US" i="1"/>
              <a:t>Growth Hacker Marketing  </a:t>
            </a:r>
          </a:p>
          <a:p>
            <a:pPr eaLnBrk="1" hangingPunct="1"/>
            <a:r>
              <a:rPr lang="en-US" altLang="en-US">
                <a:hlinkClick r:id="rId3"/>
              </a:rPr>
              <a:t>https://dprol.files.wordpress.com/2014/06/growth-hacker-marketing-ryan-holiday.pdf</a:t>
            </a:r>
            <a:endParaRPr lang="en-US" altLang="en-US"/>
          </a:p>
          <a:p>
            <a:pPr eaLnBrk="1" hangingPunct="1"/>
            <a:r>
              <a:rPr lang="en-US" altLang="en-US">
                <a:hlinkClick r:id="rId4"/>
              </a:rPr>
              <a:t>http://mashable.com/2013/09/02/growth-hacking/</a:t>
            </a:r>
            <a:r>
              <a:rPr lang="en-US" altLang="en-US"/>
              <a:t> </a:t>
            </a:r>
          </a:p>
          <a:p>
            <a:pPr eaLnBrk="1" hangingPunct="1"/>
            <a:r>
              <a:rPr lang="en-US" altLang="en-US" sz="1600">
                <a:hlinkClick r:id="rId5"/>
              </a:rPr>
              <a:t>http://torrents4all.net/torrent/9013553/Growth_Hacker_Marketing_-_Ryan_Holiday_[epub_pdf</a:t>
            </a:r>
            <a:r>
              <a:rPr lang="en-US" altLang="en-US" sz="1600"/>
              <a:t>] ??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>
            <a:extLst>
              <a:ext uri="{FF2B5EF4-FFF2-40B4-BE49-F238E27FC236}">
                <a16:creationId xmlns:a16="http://schemas.microsoft.com/office/drawing/2014/main" id="{5FA0615B-6931-4AD7-9A5E-0B031BCB60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Key Metrics: AARRR Model and Funnel Stage</a:t>
            </a:r>
          </a:p>
        </p:txBody>
      </p:sp>
      <p:pic>
        <p:nvPicPr>
          <p:cNvPr id="73731" name="Picture 2">
            <a:extLst>
              <a:ext uri="{FF2B5EF4-FFF2-40B4-BE49-F238E27FC236}">
                <a16:creationId xmlns:a16="http://schemas.microsoft.com/office/drawing/2014/main" id="{7EF767F6-EC69-4AE9-895A-AA3717D0E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363" y="1203325"/>
            <a:ext cx="4648200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732" name="TextBox 4">
            <a:extLst>
              <a:ext uri="{FF2B5EF4-FFF2-40B4-BE49-F238E27FC236}">
                <a16:creationId xmlns:a16="http://schemas.microsoft.com/office/drawing/2014/main" id="{2E898DB1-F76A-4B0F-9389-903B6914F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5350" y="863600"/>
            <a:ext cx="2838450" cy="447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200"/>
              </a:spcBef>
            </a:pPr>
            <a:r>
              <a:rPr lang="en-US" altLang="en-US" sz="3800" b="1">
                <a:solidFill>
                  <a:srgbClr val="C00000"/>
                </a:solidFill>
              </a:rPr>
              <a:t>Acquisition</a:t>
            </a:r>
          </a:p>
          <a:p>
            <a:pPr eaLnBrk="1" hangingPunct="1">
              <a:lnSpc>
                <a:spcPct val="150000"/>
              </a:lnSpc>
              <a:spcBef>
                <a:spcPts val="200"/>
              </a:spcBef>
            </a:pPr>
            <a:r>
              <a:rPr lang="en-US" altLang="en-US" sz="3800" b="1">
                <a:solidFill>
                  <a:srgbClr val="C00000"/>
                </a:solidFill>
              </a:rPr>
              <a:t>Activation</a:t>
            </a:r>
          </a:p>
          <a:p>
            <a:pPr eaLnBrk="1" hangingPunct="1">
              <a:lnSpc>
                <a:spcPct val="150000"/>
              </a:lnSpc>
              <a:spcBef>
                <a:spcPts val="200"/>
              </a:spcBef>
            </a:pPr>
            <a:r>
              <a:rPr lang="en-US" altLang="en-US" sz="3800" b="1">
                <a:solidFill>
                  <a:srgbClr val="C00000"/>
                </a:solidFill>
              </a:rPr>
              <a:t>Retention</a:t>
            </a:r>
          </a:p>
          <a:p>
            <a:pPr eaLnBrk="1" hangingPunct="1">
              <a:lnSpc>
                <a:spcPct val="150000"/>
              </a:lnSpc>
              <a:spcBef>
                <a:spcPts val="200"/>
              </a:spcBef>
            </a:pPr>
            <a:r>
              <a:rPr lang="en-US" altLang="en-US" sz="3800" b="1">
                <a:solidFill>
                  <a:srgbClr val="C00000"/>
                </a:solidFill>
              </a:rPr>
              <a:t>Revenue </a:t>
            </a:r>
          </a:p>
          <a:p>
            <a:pPr eaLnBrk="1" hangingPunct="1">
              <a:lnSpc>
                <a:spcPct val="150000"/>
              </a:lnSpc>
              <a:spcBef>
                <a:spcPts val="200"/>
              </a:spcBef>
            </a:pPr>
            <a:r>
              <a:rPr lang="en-US" altLang="en-US" sz="3800" b="1">
                <a:solidFill>
                  <a:srgbClr val="C00000"/>
                </a:solidFill>
              </a:rPr>
              <a:t>Referral </a:t>
            </a:r>
          </a:p>
        </p:txBody>
      </p:sp>
      <p:sp>
        <p:nvSpPr>
          <p:cNvPr id="73733" name="TextBox 5">
            <a:extLst>
              <a:ext uri="{FF2B5EF4-FFF2-40B4-BE49-F238E27FC236}">
                <a16:creationId xmlns:a16="http://schemas.microsoft.com/office/drawing/2014/main" id="{C2C0ACCD-AFF0-45C3-B363-0658599F2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36" y="5648325"/>
            <a:ext cx="8174038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hlinkClick r:id="rId4"/>
              </a:rPr>
              <a:t>http://500hats.typepad.com/500blogs/2007/09/startup-metrics.html</a:t>
            </a:r>
            <a:r>
              <a:rPr lang="en-US" altLang="en-US" dirty="0"/>
              <a:t> </a:t>
            </a:r>
          </a:p>
          <a:p>
            <a:pPr eaLnBrk="1" hangingPunct="1"/>
            <a:r>
              <a:rPr lang="en-US" altLang="en-US" dirty="0">
                <a:hlinkClick r:id="rId5"/>
              </a:rPr>
              <a:t>https://www.youtube.com/watch?v=irjgfW0BIrw</a:t>
            </a:r>
            <a:r>
              <a:rPr lang="en-US" altLang="en-US" dirty="0"/>
              <a:t> </a:t>
            </a:r>
          </a:p>
          <a:p>
            <a:pPr eaLnBrk="1" hangingPunct="1"/>
            <a:r>
              <a:rPr lang="en-US" altLang="en-US" dirty="0">
                <a:hlinkClick r:id="rId6"/>
              </a:rPr>
              <a:t>http://www.slideshare.net/dmc500hats/startup-metrics-for-pirates-long-version/</a:t>
            </a:r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5A0127-BE50-4BF8-ACBC-BAA501FE6D5D}"/>
              </a:ext>
            </a:extLst>
          </p:cNvPr>
          <p:cNvSpPr txBox="1"/>
          <p:nvPr/>
        </p:nvSpPr>
        <p:spPr>
          <a:xfrm>
            <a:off x="8499475" y="731838"/>
            <a:ext cx="1962150" cy="538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Suspect</a:t>
            </a:r>
          </a:p>
          <a:p>
            <a:pPr algn="ctr" eaLnBrk="1" hangingPunct="1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 Lead </a:t>
            </a:r>
          </a:p>
          <a:p>
            <a:pPr algn="ctr" eaLnBrk="1" hangingPunct="1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Prospect</a:t>
            </a:r>
          </a:p>
          <a:p>
            <a:pPr algn="ctr" eaLnBrk="1" hangingPunct="1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Engaged</a:t>
            </a:r>
            <a:b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Customer </a:t>
            </a:r>
            <a:endParaRPr lang="en-US" sz="1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 eaLnBrk="1" hangingPunct="1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Paying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Customer </a:t>
            </a:r>
            <a:endParaRPr lang="en-US" sz="1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 eaLnBrk="1" hangingPunct="1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Reference</a:t>
            </a:r>
            <a:b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(Advocator)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7E7BEB4F-12D8-4F83-B578-6FE47BFC7EF5}"/>
              </a:ext>
            </a:extLst>
          </p:cNvPr>
          <p:cNvSpPr/>
          <p:nvPr/>
        </p:nvSpPr>
        <p:spPr bwMode="auto">
          <a:xfrm>
            <a:off x="9264650" y="1196975"/>
            <a:ext cx="215900" cy="360363"/>
          </a:xfrm>
          <a:prstGeom prst="downArrow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 sz="20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C244524D-526F-4C3A-B2A8-B18E491555A2}"/>
              </a:ext>
            </a:extLst>
          </p:cNvPr>
          <p:cNvSpPr/>
          <p:nvPr/>
        </p:nvSpPr>
        <p:spPr bwMode="auto">
          <a:xfrm>
            <a:off x="9264650" y="1989138"/>
            <a:ext cx="215900" cy="360362"/>
          </a:xfrm>
          <a:prstGeom prst="downArrow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 sz="20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131F41F8-94CB-4AD4-B70E-7F286A5725D8}"/>
              </a:ext>
            </a:extLst>
          </p:cNvPr>
          <p:cNvSpPr/>
          <p:nvPr/>
        </p:nvSpPr>
        <p:spPr bwMode="auto">
          <a:xfrm>
            <a:off x="9264650" y="2636838"/>
            <a:ext cx="215900" cy="360362"/>
          </a:xfrm>
          <a:prstGeom prst="downArrow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 sz="20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439F9E8E-A9CD-4D5C-8EC9-BBC6FF60833C}"/>
              </a:ext>
            </a:extLst>
          </p:cNvPr>
          <p:cNvSpPr/>
          <p:nvPr/>
        </p:nvSpPr>
        <p:spPr bwMode="auto">
          <a:xfrm>
            <a:off x="9264650" y="3644900"/>
            <a:ext cx="215900" cy="360363"/>
          </a:xfrm>
          <a:prstGeom prst="downArrow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 sz="20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3739" name="TextBox 3">
            <a:extLst>
              <a:ext uri="{FF2B5EF4-FFF2-40B4-BE49-F238E27FC236}">
                <a16:creationId xmlns:a16="http://schemas.microsoft.com/office/drawing/2014/main" id="{BF3A4BDC-5720-4BC0-9450-132B155C1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1775" y="6489700"/>
            <a:ext cx="5703888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7"/>
              </a:rPr>
              <a:t>http://free-thinking-cap.blogspot.de/2011/11/aarrr.html</a:t>
            </a:r>
            <a:r>
              <a:rPr lang="en-US" altLang="en-US"/>
              <a:t> </a:t>
            </a: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232BB39F-857B-4AB3-A5D0-7034A6D7D142}"/>
              </a:ext>
            </a:extLst>
          </p:cNvPr>
          <p:cNvSpPr/>
          <p:nvPr/>
        </p:nvSpPr>
        <p:spPr bwMode="auto">
          <a:xfrm>
            <a:off x="9239250" y="4756150"/>
            <a:ext cx="215900" cy="360363"/>
          </a:xfrm>
          <a:prstGeom prst="downArrow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 sz="2000" b="1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4303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1ADD4723-599A-4544-994E-DBFDD500A2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-33338"/>
            <a:ext cx="9144000" cy="582613"/>
          </a:xfrm>
        </p:spPr>
        <p:txBody>
          <a:bodyPr/>
          <a:lstStyle/>
          <a:p>
            <a:r>
              <a:rPr lang="en-US" altLang="en-US"/>
              <a:t>Customer Lifecycle / Conversion Behavior</a:t>
            </a:r>
          </a:p>
        </p:txBody>
      </p:sp>
      <p:sp>
        <p:nvSpPr>
          <p:cNvPr id="98307" name="AutoShape 4">
            <a:extLst>
              <a:ext uri="{FF2B5EF4-FFF2-40B4-BE49-F238E27FC236}">
                <a16:creationId xmlns:a16="http://schemas.microsoft.com/office/drawing/2014/main" id="{B1D9B9F7-010E-4FDD-9BCB-FDF3EB628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360738"/>
            <a:ext cx="3581400" cy="281146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b="1"/>
          </a:p>
          <a:p>
            <a:pPr algn="ctr" eaLnBrk="1" hangingPunct="1"/>
            <a:endParaRPr lang="en-US" altLang="en-US" b="1"/>
          </a:p>
          <a:p>
            <a:pPr algn="ctr" eaLnBrk="1" hangingPunct="1"/>
            <a:endParaRPr lang="en-US" altLang="en-US" b="1"/>
          </a:p>
          <a:p>
            <a:pPr algn="ctr" eaLnBrk="1" hangingPunct="1"/>
            <a:endParaRPr lang="en-US" altLang="en-US" b="1"/>
          </a:p>
          <a:p>
            <a:pPr algn="ctr" eaLnBrk="1" hangingPunct="1"/>
            <a:endParaRPr lang="en-US" altLang="en-US" b="1"/>
          </a:p>
          <a:p>
            <a:pPr algn="ctr" eaLnBrk="1" hangingPunct="1"/>
            <a:endParaRPr lang="en-US" altLang="en-US" b="1"/>
          </a:p>
          <a:p>
            <a:pPr algn="ctr" eaLnBrk="1" hangingPunct="1"/>
            <a:endParaRPr lang="en-US" altLang="en-US" b="1"/>
          </a:p>
          <a:p>
            <a:pPr algn="ctr" eaLnBrk="1" hangingPunct="1"/>
            <a:endParaRPr lang="en-US" altLang="en-US" b="1"/>
          </a:p>
          <a:p>
            <a:pPr algn="ctr" eaLnBrk="1" hangingPunct="1"/>
            <a:endParaRPr lang="en-US" altLang="en-US" b="1"/>
          </a:p>
          <a:p>
            <a:pPr algn="ctr" eaLnBrk="1" hangingPunct="1"/>
            <a:r>
              <a:rPr lang="en-US" altLang="en-US" b="1"/>
              <a:t>Website.com</a:t>
            </a:r>
          </a:p>
        </p:txBody>
      </p:sp>
      <p:grpSp>
        <p:nvGrpSpPr>
          <p:cNvPr id="98308" name="Group 37">
            <a:extLst>
              <a:ext uri="{FF2B5EF4-FFF2-40B4-BE49-F238E27FC236}">
                <a16:creationId xmlns:a16="http://schemas.microsoft.com/office/drawing/2014/main" id="{F9864838-8A24-46EA-A682-14BBFB73D79D}"/>
              </a:ext>
            </a:extLst>
          </p:cNvPr>
          <p:cNvGrpSpPr>
            <a:grpSpLocks/>
          </p:cNvGrpSpPr>
          <p:nvPr/>
        </p:nvGrpSpPr>
        <p:grpSpPr bwMode="auto">
          <a:xfrm>
            <a:off x="6705600" y="2057400"/>
            <a:ext cx="2971800" cy="2286000"/>
            <a:chOff x="3024" y="1248"/>
            <a:chExt cx="1872" cy="1440"/>
          </a:xfrm>
        </p:grpSpPr>
        <p:sp>
          <p:nvSpPr>
            <p:cNvPr id="98339" name="AutoShape 12">
              <a:extLst>
                <a:ext uri="{FF2B5EF4-FFF2-40B4-BE49-F238E27FC236}">
                  <a16:creationId xmlns:a16="http://schemas.microsoft.com/office/drawing/2014/main" id="{5A0818AD-3645-45BC-A422-E9EBEFD9ECF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559696">
              <a:off x="3384" y="1037"/>
              <a:ext cx="1152" cy="1872"/>
            </a:xfrm>
            <a:prstGeom prst="curvedUpArrow">
              <a:avLst>
                <a:gd name="adj1" fmla="val 20000"/>
                <a:gd name="adj2" fmla="val 40000"/>
                <a:gd name="adj3" fmla="val 5416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</a:rPr>
                <a:t>4. REFERRAL</a:t>
              </a:r>
            </a:p>
          </p:txBody>
        </p:sp>
        <p:sp>
          <p:nvSpPr>
            <p:cNvPr id="98340" name="AutoShape 13">
              <a:extLst>
                <a:ext uri="{FF2B5EF4-FFF2-40B4-BE49-F238E27FC236}">
                  <a16:creationId xmlns:a16="http://schemas.microsoft.com/office/drawing/2014/main" id="{416D73BB-668C-4A3F-B0A8-C348DF15C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1488"/>
              <a:ext cx="384" cy="384"/>
            </a:xfrm>
            <a:prstGeom prst="smileyFace">
              <a:avLst>
                <a:gd name="adj" fmla="val 4653"/>
              </a:avLst>
            </a:prstGeom>
            <a:solidFill>
              <a:srgbClr val="FFCC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8341" name="AutoShape 14">
              <a:extLst>
                <a:ext uri="{FF2B5EF4-FFF2-40B4-BE49-F238E27FC236}">
                  <a16:creationId xmlns:a16="http://schemas.microsoft.com/office/drawing/2014/main" id="{5614AE26-6443-4C3A-81A7-0A9E9334F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392"/>
              <a:ext cx="384" cy="384"/>
            </a:xfrm>
            <a:prstGeom prst="smileyFace">
              <a:avLst>
                <a:gd name="adj" fmla="val 4653"/>
              </a:avLst>
            </a:prstGeom>
            <a:solidFill>
              <a:srgbClr val="FFCC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8342" name="AutoShape 15">
              <a:extLst>
                <a:ext uri="{FF2B5EF4-FFF2-40B4-BE49-F238E27FC236}">
                  <a16:creationId xmlns:a16="http://schemas.microsoft.com/office/drawing/2014/main" id="{86EB2BEC-6AB5-4962-B85E-0BE821C92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2304"/>
              <a:ext cx="384" cy="384"/>
            </a:xfrm>
            <a:prstGeom prst="smileyFace">
              <a:avLst>
                <a:gd name="adj" fmla="val 4653"/>
              </a:avLst>
            </a:prstGeom>
            <a:solidFill>
              <a:srgbClr val="FFCC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8343" name="Text Box 29">
              <a:extLst>
                <a:ext uri="{FF2B5EF4-FFF2-40B4-BE49-F238E27FC236}">
                  <a16:creationId xmlns:a16="http://schemas.microsoft.com/office/drawing/2014/main" id="{33333776-B4E0-457B-AB05-81775855E4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2352"/>
              <a:ext cx="672" cy="296"/>
            </a:xfrm>
            <a:prstGeom prst="rect">
              <a:avLst/>
            </a:prstGeom>
            <a:solidFill>
              <a:srgbClr val="FF99CC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200"/>
                <a:t>Emails &amp; widgets</a:t>
              </a:r>
            </a:p>
          </p:txBody>
        </p:sp>
        <p:sp>
          <p:nvSpPr>
            <p:cNvPr id="98344" name="Text Box 31">
              <a:extLst>
                <a:ext uri="{FF2B5EF4-FFF2-40B4-BE49-F238E27FC236}">
                  <a16:creationId xmlns:a16="http://schemas.microsoft.com/office/drawing/2014/main" id="{0C5F18D1-5667-46D4-B489-032DE29912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1248"/>
              <a:ext cx="720" cy="296"/>
            </a:xfrm>
            <a:prstGeom prst="rect">
              <a:avLst/>
            </a:prstGeom>
            <a:solidFill>
              <a:srgbClr val="FF99CC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200"/>
                <a:t>Campaigns, Contests</a:t>
              </a:r>
            </a:p>
          </p:txBody>
        </p:sp>
      </p:grpSp>
      <p:grpSp>
        <p:nvGrpSpPr>
          <p:cNvPr id="98309" name="Group 41">
            <a:extLst>
              <a:ext uri="{FF2B5EF4-FFF2-40B4-BE49-F238E27FC236}">
                <a16:creationId xmlns:a16="http://schemas.microsoft.com/office/drawing/2014/main" id="{0BDDAC57-4A13-458F-9C04-1DD816CA48D3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4876800"/>
            <a:ext cx="3200400" cy="2057400"/>
            <a:chOff x="2208" y="3072"/>
            <a:chExt cx="2016" cy="1296"/>
          </a:xfrm>
        </p:grpSpPr>
        <p:sp>
          <p:nvSpPr>
            <p:cNvPr id="98336" name="AutoShape 16">
              <a:extLst>
                <a:ext uri="{FF2B5EF4-FFF2-40B4-BE49-F238E27FC236}">
                  <a16:creationId xmlns:a16="http://schemas.microsoft.com/office/drawing/2014/main" id="{92A0B07F-0372-4872-8ABF-272AE9995A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502141">
              <a:off x="3168" y="3077"/>
              <a:ext cx="816" cy="1291"/>
            </a:xfrm>
            <a:prstGeom prst="downArrow">
              <a:avLst>
                <a:gd name="adj1" fmla="val 50000"/>
                <a:gd name="adj2" fmla="val 39553"/>
              </a:avLst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</a:rPr>
                <a:t>5. Revenue $$$</a:t>
              </a:r>
            </a:p>
          </p:txBody>
        </p:sp>
        <p:sp>
          <p:nvSpPr>
            <p:cNvPr id="98337" name="Text Box 30">
              <a:extLst>
                <a:ext uri="{FF2B5EF4-FFF2-40B4-BE49-F238E27FC236}">
                  <a16:creationId xmlns:a16="http://schemas.microsoft.com/office/drawing/2014/main" id="{5C6744F4-38D8-42B1-82C6-0C9CCEAFBD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8" y="3072"/>
              <a:ext cx="576" cy="200"/>
            </a:xfrm>
            <a:prstGeom prst="rect">
              <a:avLst/>
            </a:prstGeom>
            <a:solidFill>
              <a:schemeClr val="folHlink">
                <a:alpha val="50195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400"/>
                <a:t>Biz Dev</a:t>
              </a:r>
            </a:p>
          </p:txBody>
        </p:sp>
        <p:sp>
          <p:nvSpPr>
            <p:cNvPr id="98338" name="Text Box 28">
              <a:extLst>
                <a:ext uri="{FF2B5EF4-FFF2-40B4-BE49-F238E27FC236}">
                  <a16:creationId xmlns:a16="http://schemas.microsoft.com/office/drawing/2014/main" id="{CB578BB0-CAEA-4FBF-BB5D-ACF6781557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120"/>
              <a:ext cx="1008" cy="334"/>
            </a:xfrm>
            <a:prstGeom prst="rect">
              <a:avLst/>
            </a:prstGeom>
            <a:solidFill>
              <a:schemeClr val="folHlink">
                <a:alpha val="50195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400"/>
                <a:t>Ads, Lead Gen, Subscriptions, etc</a:t>
              </a:r>
            </a:p>
          </p:txBody>
        </p:sp>
      </p:grpSp>
      <p:grpSp>
        <p:nvGrpSpPr>
          <p:cNvPr id="98310" name="Group 42">
            <a:extLst>
              <a:ext uri="{FF2B5EF4-FFF2-40B4-BE49-F238E27FC236}">
                <a16:creationId xmlns:a16="http://schemas.microsoft.com/office/drawing/2014/main" id="{0DDDD711-5168-4931-A6B6-BF5CC0B44B71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2819400"/>
            <a:ext cx="2743200" cy="1981200"/>
            <a:chOff x="2160" y="1728"/>
            <a:chExt cx="1728" cy="1248"/>
          </a:xfrm>
        </p:grpSpPr>
        <p:sp>
          <p:nvSpPr>
            <p:cNvPr id="98333" name="AutoShape 43">
              <a:extLst>
                <a:ext uri="{FF2B5EF4-FFF2-40B4-BE49-F238E27FC236}">
                  <a16:creationId xmlns:a16="http://schemas.microsoft.com/office/drawing/2014/main" id="{4359C5A1-33A1-459A-A921-6F3AB56D259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51285">
              <a:off x="2160" y="1728"/>
              <a:ext cx="720" cy="1248"/>
            </a:xfrm>
            <a:prstGeom prst="downArrow">
              <a:avLst>
                <a:gd name="adj1" fmla="val 50000"/>
                <a:gd name="adj2" fmla="val 43333"/>
              </a:avLst>
            </a:prstGeom>
            <a:solidFill>
              <a:srgbClr val="00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</a:rPr>
                <a:t>2. Activation</a:t>
              </a:r>
            </a:p>
          </p:txBody>
        </p:sp>
        <p:sp>
          <p:nvSpPr>
            <p:cNvPr id="98334" name="Text Box 44">
              <a:extLst>
                <a:ext uri="{FF2B5EF4-FFF2-40B4-BE49-F238E27FC236}">
                  <a16:creationId xmlns:a16="http://schemas.microsoft.com/office/drawing/2014/main" id="{D9A95581-86CF-4B86-8CA9-5739092248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0" y="1968"/>
              <a:ext cx="1248" cy="374"/>
            </a:xfrm>
            <a:prstGeom prst="rect">
              <a:avLst/>
            </a:prstGeom>
            <a:solidFill>
              <a:schemeClr val="accent1">
                <a:alpha val="79999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600"/>
                <a:t>Homepage / Landing Page</a:t>
              </a:r>
            </a:p>
          </p:txBody>
        </p:sp>
        <p:sp>
          <p:nvSpPr>
            <p:cNvPr id="98335" name="Text Box 45">
              <a:extLst>
                <a:ext uri="{FF2B5EF4-FFF2-40B4-BE49-F238E27FC236}">
                  <a16:creationId xmlns:a16="http://schemas.microsoft.com/office/drawing/2014/main" id="{B3F84429-FB56-460D-A076-EA83240A90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2400"/>
              <a:ext cx="672" cy="374"/>
            </a:xfrm>
            <a:prstGeom prst="rect">
              <a:avLst/>
            </a:prstGeom>
            <a:solidFill>
              <a:schemeClr val="accent1">
                <a:alpha val="79999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600"/>
                <a:t>Product Features</a:t>
              </a:r>
            </a:p>
          </p:txBody>
        </p:sp>
      </p:grpSp>
      <p:grpSp>
        <p:nvGrpSpPr>
          <p:cNvPr id="98311" name="Group 65">
            <a:extLst>
              <a:ext uri="{FF2B5EF4-FFF2-40B4-BE49-F238E27FC236}">
                <a16:creationId xmlns:a16="http://schemas.microsoft.com/office/drawing/2014/main" id="{A53CBEF6-1C0E-418B-AFD8-BF2BF4E4471A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685800"/>
            <a:ext cx="5410200" cy="2133600"/>
            <a:chOff x="480" y="432"/>
            <a:chExt cx="3408" cy="1344"/>
          </a:xfrm>
        </p:grpSpPr>
        <p:grpSp>
          <p:nvGrpSpPr>
            <p:cNvPr id="98317" name="Group 6">
              <a:extLst>
                <a:ext uri="{FF2B5EF4-FFF2-40B4-BE49-F238E27FC236}">
                  <a16:creationId xmlns:a16="http://schemas.microsoft.com/office/drawing/2014/main" id="{00B4E9DA-BEC7-4040-93DF-296720800F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0" y="816"/>
              <a:ext cx="2256" cy="960"/>
              <a:chOff x="1440" y="624"/>
              <a:chExt cx="2256" cy="960"/>
            </a:xfrm>
          </p:grpSpPr>
          <p:sp>
            <p:nvSpPr>
              <p:cNvPr id="98330" name="AutoShape 7">
                <a:extLst>
                  <a:ext uri="{FF2B5EF4-FFF2-40B4-BE49-F238E27FC236}">
                    <a16:creationId xmlns:a16="http://schemas.microsoft.com/office/drawing/2014/main" id="{4D165003-0265-467A-A86E-C7F1C5AA7E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597522">
                <a:off x="1440" y="1008"/>
                <a:ext cx="960" cy="43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5 w 21600"/>
                  <a:gd name="T13" fmla="*/ 5400 h 21600"/>
                  <a:gd name="T14" fmla="*/ 18900 w 21600"/>
                  <a:gd name="T15" fmla="*/ 162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lnTo>
                      <a:pt x="135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331" name="AutoShape 8">
                <a:extLst>
                  <a:ext uri="{FF2B5EF4-FFF2-40B4-BE49-F238E27FC236}">
                    <a16:creationId xmlns:a16="http://schemas.microsoft.com/office/drawing/2014/main" id="{03D4E8ED-31DA-4586-BCBE-0E6EB2E0C2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088" y="888"/>
                <a:ext cx="960" cy="43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5 w 21600"/>
                  <a:gd name="T13" fmla="*/ 5400 h 21600"/>
                  <a:gd name="T14" fmla="*/ 18900 w 21600"/>
                  <a:gd name="T15" fmla="*/ 162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lnTo>
                      <a:pt x="135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b="1">
                    <a:solidFill>
                      <a:srgbClr val="FF0000"/>
                    </a:solidFill>
                  </a:rPr>
                  <a:t>1. ACQUISITION</a:t>
                </a:r>
              </a:p>
            </p:txBody>
          </p:sp>
          <p:sp>
            <p:nvSpPr>
              <p:cNvPr id="98332" name="AutoShape 9">
                <a:extLst>
                  <a:ext uri="{FF2B5EF4-FFF2-40B4-BE49-F238E27FC236}">
                    <a16:creationId xmlns:a16="http://schemas.microsoft.com/office/drawing/2014/main" id="{B489C59D-012C-4355-89D0-DCB0865485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8371013">
                <a:off x="2736" y="1008"/>
                <a:ext cx="960" cy="43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5 w 21600"/>
                  <a:gd name="T13" fmla="*/ 5400 h 21600"/>
                  <a:gd name="T14" fmla="*/ 18900 w 21600"/>
                  <a:gd name="T15" fmla="*/ 162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lnTo>
                      <a:pt x="135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8318" name="Text Box 17">
              <a:extLst>
                <a:ext uri="{FF2B5EF4-FFF2-40B4-BE49-F238E27FC236}">
                  <a16:creationId xmlns:a16="http://schemas.microsoft.com/office/drawing/2014/main" id="{E45C92C2-4437-4E78-8855-8A6A6C0F3C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432"/>
              <a:ext cx="432" cy="220"/>
            </a:xfrm>
            <a:prstGeom prst="rect">
              <a:avLst/>
            </a:prstGeom>
            <a:solidFill>
              <a:srgbClr val="FFFF99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600"/>
                <a:t>SEO</a:t>
              </a:r>
            </a:p>
          </p:txBody>
        </p:sp>
        <p:sp>
          <p:nvSpPr>
            <p:cNvPr id="98319" name="Text Box 18">
              <a:extLst>
                <a:ext uri="{FF2B5EF4-FFF2-40B4-BE49-F238E27FC236}">
                  <a16:creationId xmlns:a16="http://schemas.microsoft.com/office/drawing/2014/main" id="{B58CA608-12DC-409B-8209-26500B37A6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0" y="528"/>
              <a:ext cx="432" cy="220"/>
            </a:xfrm>
            <a:prstGeom prst="rect">
              <a:avLst/>
            </a:prstGeom>
            <a:solidFill>
              <a:srgbClr val="FFFF99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600"/>
                <a:t>SEM</a:t>
              </a:r>
            </a:p>
          </p:txBody>
        </p:sp>
        <p:sp>
          <p:nvSpPr>
            <p:cNvPr id="98320" name="Text Box 19">
              <a:extLst>
                <a:ext uri="{FF2B5EF4-FFF2-40B4-BE49-F238E27FC236}">
                  <a16:creationId xmlns:a16="http://schemas.microsoft.com/office/drawing/2014/main" id="{C90A3F94-FFD9-4084-AC1E-B293C1C9AF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960"/>
              <a:ext cx="672" cy="296"/>
            </a:xfrm>
            <a:prstGeom prst="rect">
              <a:avLst/>
            </a:prstGeom>
            <a:solidFill>
              <a:srgbClr val="FFFF99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200"/>
                <a:t>Apps &amp; Widgets</a:t>
              </a:r>
            </a:p>
          </p:txBody>
        </p:sp>
        <p:sp>
          <p:nvSpPr>
            <p:cNvPr id="98321" name="Text Box 20">
              <a:extLst>
                <a:ext uri="{FF2B5EF4-FFF2-40B4-BE49-F238E27FC236}">
                  <a16:creationId xmlns:a16="http://schemas.microsoft.com/office/drawing/2014/main" id="{8B8D73F5-E619-4D9E-B95A-A29E98E0FE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0" y="816"/>
              <a:ext cx="528" cy="181"/>
            </a:xfrm>
            <a:prstGeom prst="rect">
              <a:avLst/>
            </a:prstGeom>
            <a:solidFill>
              <a:srgbClr val="FFFF99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200"/>
                <a:t>Affiliates</a:t>
              </a:r>
            </a:p>
          </p:txBody>
        </p:sp>
        <p:sp>
          <p:nvSpPr>
            <p:cNvPr id="98322" name="Text Box 21">
              <a:extLst>
                <a:ext uri="{FF2B5EF4-FFF2-40B4-BE49-F238E27FC236}">
                  <a16:creationId xmlns:a16="http://schemas.microsoft.com/office/drawing/2014/main" id="{1E83F933-CEDE-4994-AD94-BC324162D1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1056"/>
              <a:ext cx="576" cy="181"/>
            </a:xfrm>
            <a:prstGeom prst="rect">
              <a:avLst/>
            </a:prstGeom>
            <a:solidFill>
              <a:srgbClr val="FFFF99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200"/>
                <a:t>Email</a:t>
              </a:r>
            </a:p>
          </p:txBody>
        </p:sp>
        <p:sp>
          <p:nvSpPr>
            <p:cNvPr id="98323" name="Text Box 22">
              <a:extLst>
                <a:ext uri="{FF2B5EF4-FFF2-40B4-BE49-F238E27FC236}">
                  <a16:creationId xmlns:a16="http://schemas.microsoft.com/office/drawing/2014/main" id="{2BBD332F-D040-483A-84D0-389FFF24E7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528"/>
              <a:ext cx="336" cy="200"/>
            </a:xfrm>
            <a:prstGeom prst="rect">
              <a:avLst/>
            </a:prstGeom>
            <a:solidFill>
              <a:srgbClr val="FFFF99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400"/>
                <a:t>PR</a:t>
              </a:r>
            </a:p>
          </p:txBody>
        </p:sp>
        <p:sp>
          <p:nvSpPr>
            <p:cNvPr id="98324" name="Text Box 23">
              <a:extLst>
                <a:ext uri="{FF2B5EF4-FFF2-40B4-BE49-F238E27FC236}">
                  <a16:creationId xmlns:a16="http://schemas.microsoft.com/office/drawing/2014/main" id="{68467CB0-2B06-4DF6-BD1C-A65B3EB7A6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576"/>
              <a:ext cx="480" cy="334"/>
            </a:xfrm>
            <a:prstGeom prst="rect">
              <a:avLst/>
            </a:prstGeom>
            <a:solidFill>
              <a:srgbClr val="FFFF99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400"/>
                <a:t>Biz Dev</a:t>
              </a:r>
            </a:p>
          </p:txBody>
        </p:sp>
        <p:sp>
          <p:nvSpPr>
            <p:cNvPr id="98325" name="Text Box 24">
              <a:extLst>
                <a:ext uri="{FF2B5EF4-FFF2-40B4-BE49-F238E27FC236}">
                  <a16:creationId xmlns:a16="http://schemas.microsoft.com/office/drawing/2014/main" id="{8BC06691-73C7-4FAB-90F1-4E47E7C316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432"/>
              <a:ext cx="720" cy="296"/>
            </a:xfrm>
            <a:prstGeom prst="rect">
              <a:avLst/>
            </a:prstGeom>
            <a:solidFill>
              <a:srgbClr val="FFFF99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200"/>
                <a:t>Campaigns, Contests</a:t>
              </a:r>
            </a:p>
          </p:txBody>
        </p:sp>
        <p:sp>
          <p:nvSpPr>
            <p:cNvPr id="98326" name="Text Box 33">
              <a:extLst>
                <a:ext uri="{FF2B5EF4-FFF2-40B4-BE49-F238E27FC236}">
                  <a16:creationId xmlns:a16="http://schemas.microsoft.com/office/drawing/2014/main" id="{54DB9392-1C19-421E-8BBE-B9552E001D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960"/>
              <a:ext cx="576" cy="296"/>
            </a:xfrm>
            <a:prstGeom prst="rect">
              <a:avLst/>
            </a:prstGeom>
            <a:solidFill>
              <a:srgbClr val="FFFF99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200"/>
                <a:t>Direct, Tel, TV</a:t>
              </a:r>
            </a:p>
          </p:txBody>
        </p:sp>
        <p:sp>
          <p:nvSpPr>
            <p:cNvPr id="98327" name="Text Box 60">
              <a:extLst>
                <a:ext uri="{FF2B5EF4-FFF2-40B4-BE49-F238E27FC236}">
                  <a16:creationId xmlns:a16="http://schemas.microsoft.com/office/drawing/2014/main" id="{0008B6C8-E2A2-4B68-837E-DE164B458E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624"/>
              <a:ext cx="528" cy="296"/>
            </a:xfrm>
            <a:prstGeom prst="rect">
              <a:avLst/>
            </a:prstGeom>
            <a:solidFill>
              <a:srgbClr val="FFFF99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200"/>
                <a:t>Social Networks</a:t>
              </a:r>
            </a:p>
          </p:txBody>
        </p:sp>
        <p:sp>
          <p:nvSpPr>
            <p:cNvPr id="98328" name="Text Box 62">
              <a:extLst>
                <a:ext uri="{FF2B5EF4-FFF2-40B4-BE49-F238E27FC236}">
                  <a16:creationId xmlns:a16="http://schemas.microsoft.com/office/drawing/2014/main" id="{95418A63-466B-4361-9DAA-4B73A34B8E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816"/>
              <a:ext cx="528" cy="181"/>
            </a:xfrm>
            <a:prstGeom prst="rect">
              <a:avLst/>
            </a:prstGeom>
            <a:solidFill>
              <a:srgbClr val="FFFF99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200"/>
                <a:t>Blogs</a:t>
              </a:r>
            </a:p>
          </p:txBody>
        </p:sp>
        <p:sp>
          <p:nvSpPr>
            <p:cNvPr id="98329" name="Text Box 63">
              <a:extLst>
                <a:ext uri="{FF2B5EF4-FFF2-40B4-BE49-F238E27FC236}">
                  <a16:creationId xmlns:a16="http://schemas.microsoft.com/office/drawing/2014/main" id="{87AB9B89-04DA-4C7A-A5C6-0B9D6689A6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1296"/>
              <a:ext cx="528" cy="181"/>
            </a:xfrm>
            <a:prstGeom prst="rect">
              <a:avLst/>
            </a:prstGeom>
            <a:solidFill>
              <a:srgbClr val="FFFF99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200"/>
                <a:t>Domains</a:t>
              </a:r>
            </a:p>
          </p:txBody>
        </p:sp>
      </p:grpSp>
      <p:grpSp>
        <p:nvGrpSpPr>
          <p:cNvPr id="98312" name="Group 67">
            <a:extLst>
              <a:ext uri="{FF2B5EF4-FFF2-40B4-BE49-F238E27FC236}">
                <a16:creationId xmlns:a16="http://schemas.microsoft.com/office/drawing/2014/main" id="{D4400DC6-17EC-4169-9E61-CFBC9E84D373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3048000"/>
            <a:ext cx="3124200" cy="2362200"/>
            <a:chOff x="96" y="1920"/>
            <a:chExt cx="1968" cy="1488"/>
          </a:xfrm>
        </p:grpSpPr>
        <p:sp>
          <p:nvSpPr>
            <p:cNvPr id="98313" name="AutoShape 5">
              <a:extLst>
                <a:ext uri="{FF2B5EF4-FFF2-40B4-BE49-F238E27FC236}">
                  <a16:creationId xmlns:a16="http://schemas.microsoft.com/office/drawing/2014/main" id="{F561285A-2AB0-4E7B-BC4F-C5BC6B297E0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771931">
              <a:off x="944" y="2224"/>
              <a:ext cx="1423" cy="816"/>
            </a:xfrm>
            <a:prstGeom prst="curvedDownArrow">
              <a:avLst>
                <a:gd name="adj1" fmla="val 34877"/>
                <a:gd name="adj2" fmla="val 69755"/>
                <a:gd name="adj3" fmla="val 33333"/>
              </a:avLst>
            </a:prstGeom>
            <a:solidFill>
              <a:srgbClr val="CC66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</a:rPr>
                <a:t>3. RETENTION</a:t>
              </a:r>
            </a:p>
          </p:txBody>
        </p:sp>
        <p:sp>
          <p:nvSpPr>
            <p:cNvPr id="98314" name="Text Box 25">
              <a:extLst>
                <a:ext uri="{FF2B5EF4-FFF2-40B4-BE49-F238E27FC236}">
                  <a16:creationId xmlns:a16="http://schemas.microsoft.com/office/drawing/2014/main" id="{A4CF76FD-C5DF-4989-AB2E-44EFEC475A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2200"/>
              <a:ext cx="672" cy="296"/>
            </a:xfrm>
            <a:prstGeom prst="rect">
              <a:avLst/>
            </a:prstGeom>
            <a:solidFill>
              <a:srgbClr val="FFCCFF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200"/>
                <a:t>Emails &amp; Alerts</a:t>
              </a:r>
            </a:p>
          </p:txBody>
        </p:sp>
        <p:sp>
          <p:nvSpPr>
            <p:cNvPr id="98315" name="Text Box 26">
              <a:extLst>
                <a:ext uri="{FF2B5EF4-FFF2-40B4-BE49-F238E27FC236}">
                  <a16:creationId xmlns:a16="http://schemas.microsoft.com/office/drawing/2014/main" id="{6D49A440-FCDA-419E-BE49-CD788E0127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3112"/>
              <a:ext cx="720" cy="296"/>
            </a:xfrm>
            <a:prstGeom prst="rect">
              <a:avLst/>
            </a:prstGeom>
            <a:solidFill>
              <a:srgbClr val="FFCCFF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200"/>
                <a:t>Blogs, Content</a:t>
              </a:r>
            </a:p>
          </p:txBody>
        </p:sp>
        <p:sp>
          <p:nvSpPr>
            <p:cNvPr id="98316" name="Text Box 66">
              <a:extLst>
                <a:ext uri="{FF2B5EF4-FFF2-40B4-BE49-F238E27FC236}">
                  <a16:creationId xmlns:a16="http://schemas.microsoft.com/office/drawing/2014/main" id="{C9AD3261-296A-475F-A7CE-9ADA703E1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" y="2632"/>
              <a:ext cx="1056" cy="296"/>
            </a:xfrm>
            <a:prstGeom prst="rect">
              <a:avLst/>
            </a:prstGeom>
            <a:solidFill>
              <a:srgbClr val="FFCCFF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200"/>
                <a:t>System Events &amp; Time-based Features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93396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utorial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Tuto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Tutorial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utorial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utorial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1_Intro</Template>
  <TotalTime>139422</TotalTime>
  <Words>2044</Words>
  <Application>Microsoft Office PowerPoint</Application>
  <PresentationFormat>Widescreen</PresentationFormat>
  <Paragraphs>336</Paragraphs>
  <Slides>38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DFKai-SB</vt:lpstr>
      <vt:lpstr>Arial</vt:lpstr>
      <vt:lpstr>Calibri</vt:lpstr>
      <vt:lpstr>helvetica</vt:lpstr>
      <vt:lpstr>Open Sans</vt:lpstr>
      <vt:lpstr>Roboto</vt:lpstr>
      <vt:lpstr>Tahoma</vt:lpstr>
      <vt:lpstr>Times New Roman</vt:lpstr>
      <vt:lpstr>Tutorial</vt:lpstr>
      <vt:lpstr>Startup Marketing and Growth Hacking</vt:lpstr>
      <vt:lpstr>商業模式九宮格</vt:lpstr>
      <vt:lpstr>PowerPoint Presentation</vt:lpstr>
      <vt:lpstr>PowerPoint Presentation</vt:lpstr>
      <vt:lpstr>Customer Development = The pursuit of customer understanding</vt:lpstr>
      <vt:lpstr>Earlyvangelists = Early Adopter + Internal Evangelist</vt:lpstr>
      <vt:lpstr>PowerPoint Presentation</vt:lpstr>
      <vt:lpstr>PowerPoint Presentation</vt:lpstr>
      <vt:lpstr>Chanel Classifcation</vt:lpstr>
      <vt:lpstr>Marketing/Sales Funnel</vt:lpstr>
      <vt:lpstr>AIDA: The Purchase Funnel </vt:lpstr>
      <vt:lpstr>Marketing is… </vt:lpstr>
      <vt:lpstr>PowerPoint Presentation</vt:lpstr>
      <vt:lpstr>Customer Relationship</vt:lpstr>
      <vt:lpstr>PowerPoint Presentation</vt:lpstr>
      <vt:lpstr>Revenue Streams</vt:lpstr>
      <vt:lpstr>xxxxxx</vt:lpstr>
      <vt:lpstr>Value Proposition</vt:lpstr>
      <vt:lpstr>Value Proposition: Product Attributes and Levels </vt:lpstr>
      <vt:lpstr>Lean Canvas and Marketing Analytics</vt:lpstr>
      <vt:lpstr>PowerPoint Presentation</vt:lpstr>
      <vt:lpstr>Growth hacking: Definition</vt:lpstr>
      <vt:lpstr>PowerPoint Presentation</vt:lpstr>
      <vt:lpstr>PowerPoint Presentation</vt:lpstr>
      <vt:lpstr>PowerPoint Presentation</vt:lpstr>
      <vt:lpstr>Customer Relationship (Web/Mobile)</vt:lpstr>
      <vt:lpstr>Customer Acquisition  Website</vt:lpstr>
      <vt:lpstr>Customer Acquisition Strategy </vt:lpstr>
      <vt:lpstr>Growth Rate Matters</vt:lpstr>
      <vt:lpstr>Why Growth “Hacking”?</vt:lpstr>
      <vt:lpstr>Hotmail’s In-Product Promotion</vt:lpstr>
      <vt:lpstr>Growth</vt:lpstr>
      <vt:lpstr>Airbnb’s Craigslist Cross-Posting</vt:lpstr>
      <vt:lpstr>Post It to Craigslist</vt:lpstr>
      <vt:lpstr>Instagram’s Cross-Posting  </vt:lpstr>
      <vt:lpstr>Growth Hacker Marketing Steps</vt:lpstr>
      <vt:lpstr>Key Metrics: AARRR Model and Funnel Stage</vt:lpstr>
      <vt:lpstr>Customer Lifecycle / Conversion Behavior</vt:lpstr>
    </vt:vector>
  </TitlesOfParts>
  <Company>CSUCI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Minder.Chen</dc:creator>
  <cp:lastModifiedBy>Chen, Minder</cp:lastModifiedBy>
  <cp:revision>517</cp:revision>
  <cp:lastPrinted>2016-02-17T22:19:15Z</cp:lastPrinted>
  <dcterms:created xsi:type="dcterms:W3CDTF">2009-08-19T16:42:13Z</dcterms:created>
  <dcterms:modified xsi:type="dcterms:W3CDTF">2022-02-02T05:44:09Z</dcterms:modified>
</cp:coreProperties>
</file>